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4"/>
  </p:sldMasterIdLst>
  <p:notesMasterIdLst>
    <p:notesMasterId r:id="rId21"/>
  </p:notesMasterIdLst>
  <p:handoutMasterIdLst>
    <p:handoutMasterId r:id="rId22"/>
  </p:handoutMasterIdLst>
  <p:sldIdLst>
    <p:sldId id="10985" r:id="rId5"/>
    <p:sldId id="10990" r:id="rId6"/>
    <p:sldId id="258" r:id="rId7"/>
    <p:sldId id="260" r:id="rId8"/>
    <p:sldId id="259" r:id="rId9"/>
    <p:sldId id="261" r:id="rId10"/>
    <p:sldId id="10987" r:id="rId11"/>
    <p:sldId id="263" r:id="rId12"/>
    <p:sldId id="265" r:id="rId13"/>
    <p:sldId id="266" r:id="rId14"/>
    <p:sldId id="268" r:id="rId15"/>
    <p:sldId id="271" r:id="rId16"/>
    <p:sldId id="274" r:id="rId17"/>
    <p:sldId id="10992" r:id="rId18"/>
    <p:sldId id="275" r:id="rId19"/>
    <p:sldId id="357" r:id="rId20"/>
  </p:sldIdLst>
  <p:sldSz cx="12188825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im Kim" initials="JK" lastIdx="1" clrIdx="6">
    <p:extLst>
      <p:ext uri="{19B8F6BF-5375-455C-9EA6-DF929625EA0E}">
        <p15:presenceInfo xmlns:p15="http://schemas.microsoft.com/office/powerpoint/2012/main" userId="S::jimkim@adobe.com::8de73777-a8be-42df-9b2d-3ab667983e69" providerId="AD"/>
      </p:ext>
    </p:extLst>
  </p:cmAuthor>
  <p:cmAuthor id="1" name="Suzanne Wagner" initials="SW" lastIdx="21" clrIdx="0">
    <p:extLst>
      <p:ext uri="{19B8F6BF-5375-455C-9EA6-DF929625EA0E}">
        <p15:presenceInfo xmlns:p15="http://schemas.microsoft.com/office/powerpoint/2012/main" userId="S::sbriesen@adobe.com::65a23694-ef06-460b-9185-53030e0be94f" providerId="AD"/>
      </p:ext>
    </p:extLst>
  </p:cmAuthor>
  <p:cmAuthor id="8" name="Tina Randhawa" initials="TR" lastIdx="16" clrIdx="7">
    <p:extLst>
      <p:ext uri="{19B8F6BF-5375-455C-9EA6-DF929625EA0E}">
        <p15:presenceInfo xmlns:p15="http://schemas.microsoft.com/office/powerpoint/2012/main" userId="S::trandhaw@adobe.com::7933ed2d-794b-4417-86e4-587c9f4f2090" providerId="AD"/>
      </p:ext>
    </p:extLst>
  </p:cmAuthor>
  <p:cmAuthor id="2" name="Maninder Sawhney" initials="MS" lastIdx="43" clrIdx="1">
    <p:extLst>
      <p:ext uri="{19B8F6BF-5375-455C-9EA6-DF929625EA0E}">
        <p15:presenceInfo xmlns:p15="http://schemas.microsoft.com/office/powerpoint/2012/main" userId="S::masawhne@adobe.com::3d953bea-068e-42bc-a24e-b59fe44fcf2c" providerId="AD"/>
      </p:ext>
    </p:extLst>
  </p:cmAuthor>
  <p:cmAuthor id="9" name="Matt Wegner" initials="MW" lastIdx="9" clrIdx="8">
    <p:extLst>
      <p:ext uri="{19B8F6BF-5375-455C-9EA6-DF929625EA0E}">
        <p15:presenceInfo xmlns:p15="http://schemas.microsoft.com/office/powerpoint/2012/main" userId="S::mwegner@adobe.com::114e7f27-4bc9-4569-88f5-11e9439454cf" providerId="AD"/>
      </p:ext>
    </p:extLst>
  </p:cmAuthor>
  <p:cmAuthor id="3" name="Nathan Petersen" initials="NP" lastIdx="13" clrIdx="2">
    <p:extLst>
      <p:ext uri="{19B8F6BF-5375-455C-9EA6-DF929625EA0E}">
        <p15:presenceInfo xmlns:p15="http://schemas.microsoft.com/office/powerpoint/2012/main" userId="S::npeterse@adobe.com::8ea4d82b-ba51-4238-be75-651abcd66dd1" providerId="AD"/>
      </p:ext>
    </p:extLst>
  </p:cmAuthor>
  <p:cmAuthor id="4" name="Mike Garcia" initials="MG" lastIdx="1" clrIdx="3">
    <p:extLst>
      <p:ext uri="{19B8F6BF-5375-455C-9EA6-DF929625EA0E}">
        <p15:presenceInfo xmlns:p15="http://schemas.microsoft.com/office/powerpoint/2012/main" userId="S::mikgarci@adobe.com::7b8fe8f8-493e-4bd3-8e31-1d199a52134c" providerId="AD"/>
      </p:ext>
    </p:extLst>
  </p:cmAuthor>
  <p:cmAuthor id="5" name="Dawn Murai" initials="DM" lastIdx="5" clrIdx="4">
    <p:extLst>
      <p:ext uri="{19B8F6BF-5375-455C-9EA6-DF929625EA0E}">
        <p15:presenceInfo xmlns:p15="http://schemas.microsoft.com/office/powerpoint/2012/main" userId="S::env54123@adobe.com::0f48a492-af49-4d0e-b6d1-6bcaf7177316" providerId="AD"/>
      </p:ext>
    </p:extLst>
  </p:cmAuthor>
  <p:cmAuthor id="6" name="David Ralston" initials="DR" lastIdx="3" clrIdx="5">
    <p:extLst>
      <p:ext uri="{19B8F6BF-5375-455C-9EA6-DF929625EA0E}">
        <p15:presenceInfo xmlns:p15="http://schemas.microsoft.com/office/powerpoint/2012/main" userId="S::dralston@adobe.com::a8ce52f7-ee01-4baf-9945-753841d9c2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000"/>
    <a:srgbClr val="E9740A"/>
    <a:srgbClr val="21A5A2"/>
    <a:srgbClr val="2799F6"/>
    <a:srgbClr val="F5F5F5"/>
    <a:srgbClr val="00000F"/>
    <a:srgbClr val="CFCFCF"/>
    <a:srgbClr val="E6E6E6"/>
    <a:srgbClr val="C9C9C9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39" autoAdjust="0"/>
    <p:restoredTop sz="94752" autoAdjust="0"/>
  </p:normalViewPr>
  <p:slideViewPr>
    <p:cSldViewPr snapToGrid="0" snapToObjects="1">
      <p:cViewPr>
        <p:scale>
          <a:sx n="110" d="100"/>
          <a:sy n="110" d="100"/>
        </p:scale>
        <p:origin x="2816" y="1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79" d="100"/>
          <a:sy n="179" d="100"/>
        </p:scale>
        <p:origin x="-624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E567-80D6-42C6-844A-F0F6714FC972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C794B-268C-4A67-8C2B-68C4E4A2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128-E09D-491C-B840-DB8C264A8EFA}" type="datetimeFigureOut">
              <a:rPr lang="en-US" smtClean="0"/>
              <a:pPr/>
              <a:t>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277D-4E65-471B-8FDC-312617F5E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3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20/06/were-entering-the-age-of-corporate-social-justic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5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Social is now at the intersection of all marketing activities.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u="sng" dirty="0">
              <a:solidFill>
                <a:srgbClr val="5F5F5F"/>
              </a:solidFill>
              <a:uFill>
                <a:solidFill>
                  <a:srgbClr val="5F5F5F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Social is now at the intersection of all marketing activities.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Social is now at the intersection of all marketing activities.</a:t>
            </a:r>
          </a:p>
        </p:txBody>
      </p:sp>
    </p:spTree>
    <p:extLst>
      <p:ext uri="{BB962C8B-B14F-4D97-AF65-F5344CB8AC3E}">
        <p14:creationId xmlns:p14="http://schemas.microsoft.com/office/powerpoint/2010/main" val="329842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3B76D3C-739A-4E89-910F-4DF747FC0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03704" y="2798064"/>
            <a:ext cx="5916168" cy="1216152"/>
          </a:xfrm>
        </p:spPr>
        <p:txBody>
          <a:bodyPr wrap="square" lIns="0" tIns="0" rIns="0" bIns="0" anchor="t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03704" y="4123943"/>
            <a:ext cx="5907024" cy="1078992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C418BDD-50A7-49EE-BE38-1E2FA9491B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598" y="2900170"/>
            <a:ext cx="713387" cy="9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0/50 Image Employ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F3564-57FA-43FC-B22F-FF6621AFA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4408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4343002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4C60E-D2BA-440E-9FA7-F0BE9033980A}"/>
              </a:ext>
            </a:extLst>
          </p:cNvPr>
          <p:cNvSpPr txBox="1"/>
          <p:nvPr userDrawn="1"/>
        </p:nvSpPr>
        <p:spPr>
          <a:xfrm>
            <a:off x="6020396" y="-552841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AB6E9-2578-435B-B14C-62ECF7DDF01D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59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6E4F79F1-D0B4-47D5-8949-FBE94111B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rgbClr val="EB1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09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A27C8B7-98BC-4CD6-B3CF-51328C333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rgbClr val="EB1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295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3AC819-F530-40C9-A766-72AA783EB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46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58EEE7F-0049-4097-A2ED-ECC403750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391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45720" tIns="45720" rIns="45720" bIns="4572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/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91EAC9-E1FB-47C8-99DA-33D1276A588E}"/>
              </a:ext>
            </a:extLst>
          </p:cNvPr>
          <p:cNvSpPr/>
          <p:nvPr userDrawn="1"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dobe">
            <a:extLst>
              <a:ext uri="{FF2B5EF4-FFF2-40B4-BE49-F238E27FC236}">
                <a16:creationId xmlns:a16="http://schemas.microsoft.com/office/drawing/2014/main" id="{9141CC4C-7C4C-4702-B363-52863C701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15" y="6578695"/>
            <a:ext cx="566079" cy="147131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89DDB37-32C2-46C5-BB3D-0706817D5849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rgbClr val="6E6E6E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192212"/>
            <a:ext cx="11579384" cy="5248276"/>
          </a:xfrm>
        </p:spPr>
        <p:txBody>
          <a:bodyPr lIns="45720" tIns="45720" rIns="45720" bIns="4572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3C625-D009-4CBF-8206-AF0AFEEC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6CFA1-5786-4E33-8FBD-41717C94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27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2A3E2C-5D7F-4E66-A9CE-4EA8274872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94411" y="893"/>
            <a:ext cx="6094413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914400"/>
            <a:ext cx="8010144" cy="585216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rgbClr val="EB1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9631ABC-0F20-4732-9A2E-F2D10704DBF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95337" y="1920240"/>
            <a:ext cx="8010144" cy="385876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ight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431924"/>
            <a:ext cx="11582479" cy="4593971"/>
          </a:xfrm>
        </p:spPr>
        <p:txBody>
          <a:bodyPr/>
          <a:lstStyle>
            <a:lvl1pPr>
              <a:spcBef>
                <a:spcPts val="1800"/>
              </a:spcBef>
              <a:defRPr>
                <a:latin typeface="+mn-lt"/>
              </a:defRPr>
            </a:lvl1pPr>
            <a:lvl2pPr>
              <a:spcBef>
                <a:spcPts val="1800"/>
              </a:spcBef>
              <a:defRPr>
                <a:latin typeface="+mn-lt"/>
              </a:defRPr>
            </a:lvl2pPr>
            <a:lvl3pPr>
              <a:spcBef>
                <a:spcPts val="1800"/>
              </a:spcBef>
              <a:defRPr>
                <a:latin typeface="+mn-lt"/>
              </a:defRPr>
            </a:lvl3pPr>
            <a:lvl4pPr>
              <a:spcBef>
                <a:spcPts val="1800"/>
              </a:spcBef>
              <a:defRPr>
                <a:latin typeface="+mn-lt"/>
              </a:defRPr>
            </a:lvl4pPr>
            <a:lvl5pPr>
              <a:spcBef>
                <a:spcPts val="18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34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6C1404A5-D751-44E8-A1EF-86A748703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/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36082-D3B5-402C-ABA5-5DEE95E7A59D}"/>
              </a:ext>
            </a:extLst>
          </p:cNvPr>
          <p:cNvSpPr/>
          <p:nvPr userDrawn="1"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00DCC-89B9-4A09-ADE9-3A28FF8E4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15" y="6578695"/>
            <a:ext cx="566079" cy="14713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8392BB-501D-4401-A873-9E3019BEC865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rgbClr val="6E6E6E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435608"/>
            <a:ext cx="11585448" cy="4590288"/>
          </a:xfrm>
        </p:spPr>
        <p:txBody>
          <a:bodyPr/>
          <a:lstStyle>
            <a:lvl1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0890" y="6565990"/>
            <a:ext cx="4324081" cy="1811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9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mploy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B39D8C-BADA-436F-9359-DD6BB469C3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H="1">
            <a:off x="2665413" y="-2665415"/>
            <a:ext cx="6858000" cy="1218882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03704" y="2798064"/>
            <a:ext cx="5916168" cy="1216152"/>
          </a:xfrm>
        </p:spPr>
        <p:txBody>
          <a:bodyPr wrap="square" lIns="0" tIns="0" rIns="0" bIns="0" anchor="t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03704" y="4123943"/>
            <a:ext cx="5907024" cy="1078992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C418BDD-50A7-49EE-BE38-1E2FA9491B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598" y="2900170"/>
            <a:ext cx="713387" cy="9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3A0E145-E0EB-40D8-A65D-9F400B5BC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5411" y="-2665413"/>
            <a:ext cx="6858000" cy="12188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00DCC-89B9-4A09-ADE9-3A28FF8E4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915" y="6578695"/>
            <a:ext cx="566079" cy="14713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8392BB-501D-4401-A873-9E3019BEC865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rgbClr val="6E6E6E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-1446948"/>
            <a:ext cx="11579384" cy="674518"/>
          </a:xfrm>
        </p:spPr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435608"/>
            <a:ext cx="11585448" cy="4590288"/>
          </a:xfrm>
        </p:spPr>
        <p:txBody>
          <a:bodyPr/>
          <a:lstStyle>
            <a:lvl1pPr marL="192088" indent="-182563">
              <a:spcBef>
                <a:spcPts val="1800"/>
              </a:spcBef>
              <a:buClr>
                <a:schemeClr val="bg1"/>
              </a:buClr>
              <a:buSzPct val="100000"/>
              <a:buFont typeface="Adobe Clean ExtraBold" panose="020B0903020404020204" pitchFamily="34" charset="0"/>
              <a:buChar char="“"/>
              <a:defRPr sz="3600">
                <a:solidFill>
                  <a:schemeClr val="bg1"/>
                </a:solidFill>
                <a:latin typeface="+mj-lt"/>
              </a:defRPr>
            </a:lvl1pPr>
            <a:lvl2pPr marL="630238" indent="-354013">
              <a:spcBef>
                <a:spcPts val="1800"/>
              </a:spcBef>
              <a:buClr>
                <a:schemeClr val="bg1"/>
              </a:buClr>
              <a:buSzPct val="100000"/>
              <a:buFont typeface="Adobe Clean SemiLight" panose="020B0403020404020204" pitchFamily="34" charset="0"/>
              <a:buChar char="—"/>
              <a:defRPr sz="2400">
                <a:solidFill>
                  <a:schemeClr val="bg1"/>
                </a:solidFill>
                <a:latin typeface="+mn-lt"/>
              </a:defRPr>
            </a:lvl2pPr>
            <a:lvl3pPr marL="630238" indent="-354013">
              <a:spcBef>
                <a:spcPts val="1800"/>
              </a:spcBef>
              <a:buClr>
                <a:schemeClr val="bg1"/>
              </a:buClr>
              <a:buSzPct val="100000"/>
              <a:buFont typeface="Adobe Clean SemiLight" panose="020B0403020404020204" pitchFamily="34" charset="0"/>
              <a:buChar char="—"/>
              <a:defRPr sz="2400">
                <a:solidFill>
                  <a:schemeClr val="bg1"/>
                </a:solidFill>
                <a:latin typeface="+mn-lt"/>
              </a:defRPr>
            </a:lvl3pPr>
            <a:lvl4pPr marL="630238" indent="-354013">
              <a:spcBef>
                <a:spcPts val="1800"/>
              </a:spcBef>
              <a:buClr>
                <a:schemeClr val="bg1"/>
              </a:buClr>
              <a:buSzPct val="100000"/>
              <a:buFont typeface="Adobe Clean SemiLight" panose="020B0403020404020204" pitchFamily="34" charset="0"/>
              <a:buChar char="—"/>
              <a:defRPr sz="2400">
                <a:solidFill>
                  <a:schemeClr val="bg1"/>
                </a:solidFill>
                <a:latin typeface="+mn-lt"/>
              </a:defRPr>
            </a:lvl4pPr>
            <a:lvl5pPr marL="630238" indent="-354013">
              <a:spcBef>
                <a:spcPts val="1800"/>
              </a:spcBef>
              <a:buClr>
                <a:schemeClr val="bg1"/>
              </a:buClr>
              <a:buSzPct val="100000"/>
              <a:buFont typeface="Adobe Clean SemiLight" panose="020B0403020404020204" pitchFamily="34" charset="0"/>
              <a:buChar char="—"/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0890" y="6565990"/>
            <a:ext cx="4324081" cy="1811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7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68E917F-4C4F-4D78-BB75-6B03BEB2D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  <a:solidFill>
            <a:srgbClr val="EB1000"/>
          </a:solidFill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80A603-EAD6-4EF0-83FC-9CEC50D99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7700" y="2759988"/>
            <a:ext cx="973426" cy="13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7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4509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mploy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2534B9-744F-47B0-A530-C763DD3C0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H="1">
            <a:off x="2665411" y="-2665414"/>
            <a:ext cx="6858000" cy="1218882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03704" y="2798064"/>
            <a:ext cx="5916168" cy="1216152"/>
          </a:xfrm>
        </p:spPr>
        <p:txBody>
          <a:bodyPr wrap="square" lIns="0" tIns="0" rIns="0" bIns="0" anchor="t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03704" y="4123943"/>
            <a:ext cx="5907024" cy="1078992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C418BDD-50A7-49EE-BE38-1E2FA9491B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598" y="2900170"/>
            <a:ext cx="713387" cy="9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mploy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DC8D2-E575-4E75-B4AB-3E4CCCC2B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2665410" y="-2665412"/>
            <a:ext cx="6858002" cy="1218882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03704" y="2798064"/>
            <a:ext cx="5916168" cy="1216152"/>
          </a:xfrm>
        </p:spPr>
        <p:txBody>
          <a:bodyPr wrap="square" lIns="0" tIns="0" rIns="0" bIns="0" anchor="t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03704" y="4123943"/>
            <a:ext cx="5907024" cy="1078992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C418BDD-50A7-49EE-BE38-1E2FA9491B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598" y="2900170"/>
            <a:ext cx="713387" cy="9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Employ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7725A-8CB5-4A55-B034-C482ED8D7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 flipH="1">
            <a:off x="2665413" y="-2665415"/>
            <a:ext cx="6858000" cy="1218882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FA14E-0861-4DCF-8C10-2B6C70C6D190}"/>
              </a:ext>
            </a:extLst>
          </p:cNvPr>
          <p:cNvSpPr txBox="1"/>
          <p:nvPr userDrawn="1"/>
        </p:nvSpPr>
        <p:spPr>
          <a:xfrm>
            <a:off x="6020396" y="-552841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8493C1-3666-46E5-8B98-86380DF52FB1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7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Employ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750BD-2F7E-44F9-9EF3-5E469A670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2665409" y="-2665412"/>
            <a:ext cx="6858003" cy="1218882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B767A-8A23-44A6-AB11-4C17EAFDBFB9}"/>
              </a:ext>
            </a:extLst>
          </p:cNvPr>
          <p:cNvSpPr txBox="1"/>
          <p:nvPr userDrawn="1"/>
        </p:nvSpPr>
        <p:spPr>
          <a:xfrm>
            <a:off x="6020396" y="-552841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9820B0-A912-4F6B-9556-DFB4248EC817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2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Employ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F3564-57FA-43FC-B22F-FF6621AFA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2665410" y="-2665412"/>
            <a:ext cx="6858002" cy="1218882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4C60E-D2BA-440E-9FA7-F0BE9033980A}"/>
              </a:ext>
            </a:extLst>
          </p:cNvPr>
          <p:cNvSpPr txBox="1"/>
          <p:nvPr userDrawn="1"/>
        </p:nvSpPr>
        <p:spPr>
          <a:xfrm>
            <a:off x="6020396" y="-552841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AB6E9-2578-435B-B14C-62ECF7DDF01D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66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0/50 Image Employ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F3564-57FA-43FC-B22F-FF6621AFA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4408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4343002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4C60E-D2BA-440E-9FA7-F0BE9033980A}"/>
              </a:ext>
            </a:extLst>
          </p:cNvPr>
          <p:cNvSpPr txBox="1"/>
          <p:nvPr userDrawn="1"/>
        </p:nvSpPr>
        <p:spPr>
          <a:xfrm>
            <a:off x="6020396" y="-552841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AB6E9-2578-435B-B14C-62ECF7DDF01D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24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0/50 Image Employ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F3564-57FA-43FC-B22F-FF6621AFA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4408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4343002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4C60E-D2BA-440E-9FA7-F0BE9033980A}"/>
              </a:ext>
            </a:extLst>
          </p:cNvPr>
          <p:cNvSpPr txBox="1"/>
          <p:nvPr userDrawn="1"/>
        </p:nvSpPr>
        <p:spPr>
          <a:xfrm>
            <a:off x="6020396" y="-552841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AB6E9-2578-435B-B14C-62ECF7DDF01D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43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0890" y="6565990"/>
            <a:ext cx="4324081" cy="181185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rgbClr val="80808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1879" y="6572445"/>
            <a:ext cx="565068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287507"/>
            <a:ext cx="11579384" cy="674518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192212"/>
            <a:ext cx="11579384" cy="50292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6B79020-5584-4269-94C4-D19498B57D19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rgbClr val="808080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A64515C-328B-4551-BE77-F064F3709106}"/>
              </a:ext>
            </a:extLst>
          </p:cNvPr>
          <p:cNvSpPr txBox="1"/>
          <p:nvPr userDrawn="1"/>
        </p:nvSpPr>
        <p:spPr>
          <a:xfrm>
            <a:off x="2966246" y="-552841"/>
            <a:ext cx="16350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F79B6FC-246B-452A-B1E0-51F12110C936}"/>
              </a:ext>
            </a:extLst>
          </p:cNvPr>
          <p:cNvSpPr txBox="1"/>
          <p:nvPr userDrawn="1"/>
        </p:nvSpPr>
        <p:spPr>
          <a:xfrm>
            <a:off x="6007572" y="-552841"/>
            <a:ext cx="182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2/4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3360E26-7522-4BFD-BC60-2D055A888CA5}"/>
              </a:ext>
            </a:extLst>
          </p:cNvPr>
          <p:cNvSpPr txBox="1"/>
          <p:nvPr userDrawn="1"/>
        </p:nvSpPr>
        <p:spPr>
          <a:xfrm>
            <a:off x="9045283" y="-552841"/>
            <a:ext cx="1843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3/4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B2B674F-BED9-47C2-A3B4-2B770DCABFF2}"/>
              </a:ext>
            </a:extLst>
          </p:cNvPr>
          <p:cNvSpPr txBox="1"/>
          <p:nvPr userDrawn="1"/>
        </p:nvSpPr>
        <p:spPr>
          <a:xfrm>
            <a:off x="-497400" y="3737819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EBAA9C1-8D93-4BFD-BAA1-A41029DEBD60}"/>
              </a:ext>
            </a:extLst>
          </p:cNvPr>
          <p:cNvCxnSpPr>
            <a:cxnSpLocks/>
          </p:cNvCxnSpPr>
          <p:nvPr userDrawn="1"/>
        </p:nvCxnSpPr>
        <p:spPr>
          <a:xfrm>
            <a:off x="8125884" y="-336411"/>
            <a:ext cx="0" cy="236135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184435-8E60-45C1-AE29-17BBEFEA5932}"/>
              </a:ext>
            </a:extLst>
          </p:cNvPr>
          <p:cNvCxnSpPr>
            <a:cxnSpLocks/>
          </p:cNvCxnSpPr>
          <p:nvPr userDrawn="1"/>
        </p:nvCxnSpPr>
        <p:spPr>
          <a:xfrm>
            <a:off x="4066279" y="-336411"/>
            <a:ext cx="0" cy="236135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14B0A09D-3CAA-4F1B-82CE-AF3F795BA52C}"/>
              </a:ext>
            </a:extLst>
          </p:cNvPr>
          <p:cNvSpPr txBox="1"/>
          <p:nvPr userDrawn="1"/>
        </p:nvSpPr>
        <p:spPr>
          <a:xfrm>
            <a:off x="8038861" y="-552841"/>
            <a:ext cx="17793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A185B6"/>
                </a:solidFill>
                <a:latin typeface="+mj-lt"/>
              </a:rPr>
              <a:t>2/3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71B097D-1675-4E32-8EFB-5A531BBB9EDC}"/>
              </a:ext>
            </a:extLst>
          </p:cNvPr>
          <p:cNvSpPr txBox="1"/>
          <p:nvPr userDrawn="1"/>
        </p:nvSpPr>
        <p:spPr>
          <a:xfrm>
            <a:off x="3995130" y="-552841"/>
            <a:ext cx="15869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A185B6"/>
                </a:solidFill>
                <a:latin typeface="+mj-lt"/>
              </a:rPr>
              <a:t>1/3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E27F856-DAE5-494B-98BB-220F649A3807}"/>
              </a:ext>
            </a:extLst>
          </p:cNvPr>
          <p:cNvCxnSpPr>
            <a:cxnSpLocks/>
          </p:cNvCxnSpPr>
          <p:nvPr userDrawn="1"/>
        </p:nvCxnSpPr>
        <p:spPr>
          <a:xfrm>
            <a:off x="3047206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F5478E3-B63F-47B4-AF8A-14C4CACBCD3F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A175582-2488-4D5A-8D03-8CD73C93E6D1}"/>
              </a:ext>
            </a:extLst>
          </p:cNvPr>
          <p:cNvCxnSpPr>
            <a:cxnSpLocks/>
          </p:cNvCxnSpPr>
          <p:nvPr userDrawn="1"/>
        </p:nvCxnSpPr>
        <p:spPr>
          <a:xfrm>
            <a:off x="9141618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1188983-BAB0-4F17-96EA-41E6B55B3D1E}"/>
              </a:ext>
            </a:extLst>
          </p:cNvPr>
          <p:cNvCxnSpPr>
            <a:cxnSpLocks/>
          </p:cNvCxnSpPr>
          <p:nvPr userDrawn="1"/>
        </p:nvCxnSpPr>
        <p:spPr>
          <a:xfrm>
            <a:off x="-316728" y="3814763"/>
            <a:ext cx="229387" cy="0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ABAE5D75-3212-432F-AAC6-B51030C68AFD}"/>
              </a:ext>
            </a:extLst>
          </p:cNvPr>
          <p:cNvSpPr txBox="1"/>
          <p:nvPr userDrawn="1"/>
        </p:nvSpPr>
        <p:spPr>
          <a:xfrm>
            <a:off x="135890" y="-549443"/>
            <a:ext cx="232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Turn on Guides to see the custom grid.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Mac: Control-option-command-G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Win: Alt-F9 (or Alt-Fn-F9 on some laptops)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0C956DE-1845-43C5-9CFF-1FA78D6952A7}"/>
              </a:ext>
            </a:extLst>
          </p:cNvPr>
          <p:cNvSpPr/>
          <p:nvPr userDrawn="1"/>
        </p:nvSpPr>
        <p:spPr>
          <a:xfrm>
            <a:off x="12335461" y="1589"/>
            <a:ext cx="68541" cy="1192212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DBF8FF7-0774-4571-8763-A0D624934807}"/>
              </a:ext>
            </a:extLst>
          </p:cNvPr>
          <p:cNvSpPr/>
          <p:nvPr userDrawn="1"/>
        </p:nvSpPr>
        <p:spPr>
          <a:xfrm>
            <a:off x="12335461" y="6440488"/>
            <a:ext cx="68541" cy="417512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EE9D02B-518C-42CD-956B-2AEF6B675D51}"/>
              </a:ext>
            </a:extLst>
          </p:cNvPr>
          <p:cNvSpPr/>
          <p:nvPr userDrawn="1"/>
        </p:nvSpPr>
        <p:spPr>
          <a:xfrm>
            <a:off x="12335461" y="1193799"/>
            <a:ext cx="68541" cy="52482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5839C14C-9C01-41FD-BDDF-AF38E4DC7A10}"/>
              </a:ext>
            </a:extLst>
          </p:cNvPr>
          <p:cNvSpPr txBox="1"/>
          <p:nvPr userDrawn="1"/>
        </p:nvSpPr>
        <p:spPr>
          <a:xfrm>
            <a:off x="12489352" y="443807"/>
            <a:ext cx="2468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Title</a:t>
            </a:r>
            <a:b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CED726A-1B6E-44CD-BC0B-C4CA9B7A05E6}"/>
              </a:ext>
            </a:extLst>
          </p:cNvPr>
          <p:cNvSpPr txBox="1"/>
          <p:nvPr userDrawn="1"/>
        </p:nvSpPr>
        <p:spPr>
          <a:xfrm>
            <a:off x="12489352" y="6495356"/>
            <a:ext cx="3606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Footer</a:t>
            </a:r>
            <a:b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B4FB7FD-CED9-4283-BE20-5FFDBC6FB769}"/>
              </a:ext>
            </a:extLst>
          </p:cNvPr>
          <p:cNvSpPr txBox="1"/>
          <p:nvPr userDrawn="1"/>
        </p:nvSpPr>
        <p:spPr>
          <a:xfrm>
            <a:off x="12489352" y="3629867"/>
            <a:ext cx="43601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Content</a:t>
            </a:r>
            <a:b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 dirty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B1C10B-69AA-477E-94FC-A37243E08CFD}"/>
              </a:ext>
            </a:extLst>
          </p:cNvPr>
          <p:cNvCxnSpPr>
            <a:cxnSpLocks/>
          </p:cNvCxnSpPr>
          <p:nvPr userDrawn="1"/>
        </p:nvCxnSpPr>
        <p:spPr>
          <a:xfrm>
            <a:off x="12335461" y="6440488"/>
            <a:ext cx="685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DE5B1274-C41D-4AF0-9BA6-C18714F9F8B1}"/>
              </a:ext>
            </a:extLst>
          </p:cNvPr>
          <p:cNvCxnSpPr>
            <a:cxnSpLocks/>
          </p:cNvCxnSpPr>
          <p:nvPr userDrawn="1"/>
        </p:nvCxnSpPr>
        <p:spPr>
          <a:xfrm>
            <a:off x="12335461" y="1193799"/>
            <a:ext cx="685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2E2F7AF6-B706-4153-AF2C-F3C2817BCF8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93211" y="6578475"/>
            <a:ext cx="566928" cy="1473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3" r:id="rId2"/>
    <p:sldLayoutId id="2147483695" r:id="rId3"/>
    <p:sldLayoutId id="2147483696" r:id="rId4"/>
    <p:sldLayoutId id="2147483694" r:id="rId5"/>
    <p:sldLayoutId id="2147483697" r:id="rId6"/>
    <p:sldLayoutId id="2147483698" r:id="rId7"/>
    <p:sldLayoutId id="2147483702" r:id="rId8"/>
    <p:sldLayoutId id="2147483701" r:id="rId9"/>
    <p:sldLayoutId id="2147483700" r:id="rId10"/>
    <p:sldLayoutId id="2147483677" r:id="rId11"/>
    <p:sldLayoutId id="2147483687" r:id="rId12"/>
    <p:sldLayoutId id="2147483688" r:id="rId13"/>
    <p:sldLayoutId id="2147483689" r:id="rId14"/>
    <p:sldLayoutId id="2147483658" r:id="rId15"/>
    <p:sldLayoutId id="2147483676" r:id="rId16"/>
    <p:sldLayoutId id="2147483690" r:id="rId17"/>
    <p:sldLayoutId id="2147483691" r:id="rId18"/>
    <p:sldLayoutId id="2147483692" r:id="rId19"/>
    <p:sldLayoutId id="2147483699" r:id="rId20"/>
    <p:sldLayoutId id="2147483685" r:id="rId21"/>
    <p:sldLayoutId id="2147483703" r:id="rId22"/>
  </p:sldLayoutIdLst>
  <p:hf sldNum="0" hdr="0" ftr="0" dt="0"/>
  <p:txStyles>
    <p:titleStyle>
      <a:lvl1pPr algn="l" defTabSz="1088291" rtl="0" eaLnBrk="1" latinLnBrk="0" hangingPunct="1">
        <a:spcBef>
          <a:spcPct val="0"/>
        </a:spcBef>
        <a:buNone/>
        <a:defRPr sz="2800" b="0" i="0" u="none" kern="1200">
          <a:solidFill>
            <a:srgbClr val="EB1000"/>
          </a:solidFill>
          <a:latin typeface="+mj-lt"/>
          <a:ea typeface="+mj-ea"/>
          <a:cs typeface="+mj-cs"/>
        </a:defRPr>
      </a:lvl1pPr>
    </p:titleStyle>
    <p:bodyStyle>
      <a:lvl1pPr marL="274638" indent="-265113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5ACBF0"/>
          </p15:clr>
        </p15:guide>
        <p15:guide id="2" pos="4032" userDrawn="1">
          <p15:clr>
            <a:srgbClr val="FDE53C"/>
          </p15:clr>
        </p15:guide>
        <p15:guide id="3" pos="3651" userDrawn="1">
          <p15:clr>
            <a:srgbClr val="FDE53C"/>
          </p15:clr>
        </p15:guide>
        <p15:guide id="4" pos="5758" userDrawn="1">
          <p15:clr>
            <a:srgbClr val="5ACBF0"/>
          </p15:clr>
        </p15:guide>
        <p15:guide id="5" pos="7488" userDrawn="1">
          <p15:clr>
            <a:srgbClr val="A4A3A4"/>
          </p15:clr>
        </p15:guide>
        <p15:guide id="6" pos="1919" userDrawn="1">
          <p15:clr>
            <a:srgbClr val="5ACBF0"/>
          </p15:clr>
        </p15:guide>
        <p15:guide id="7" pos="191" userDrawn="1">
          <p15:clr>
            <a:srgbClr val="A4A3A4"/>
          </p15:clr>
        </p15:guide>
        <p15:guide id="8" orient="horz" pos="2405" userDrawn="1">
          <p15:clr>
            <a:srgbClr val="5ACBF0"/>
          </p15:clr>
        </p15:guide>
        <p15:guide id="11" orient="horz" pos="751" userDrawn="1">
          <p15:clr>
            <a:srgbClr val="F26B43"/>
          </p15:clr>
        </p15:guide>
        <p15:guide id="14" orient="horz" pos="4057" userDrawn="1">
          <p15:clr>
            <a:srgbClr val="F26B43"/>
          </p15:clr>
        </p15:guide>
        <p15:guide id="15" orient="horz" pos="3924" userDrawn="1">
          <p15:clr>
            <a:srgbClr val="A4A3A4"/>
          </p15:clr>
        </p15:guide>
        <p15:guide id="17" pos="2560" userDrawn="1">
          <p15:clr>
            <a:srgbClr val="C35EA4"/>
          </p15:clr>
        </p15:guide>
        <p15:guide id="18" pos="5120" userDrawn="1">
          <p15:clr>
            <a:srgbClr val="C35EA4"/>
          </p15:clr>
        </p15:guide>
        <p15:guide id="19" pos="1728" userDrawn="1">
          <p15:clr>
            <a:srgbClr val="FDE53C"/>
          </p15:clr>
        </p15:guide>
        <p15:guide id="20" pos="2106" userDrawn="1">
          <p15:clr>
            <a:srgbClr val="FDE53C"/>
          </p15:clr>
        </p15:guide>
        <p15:guide id="21" pos="2369" userDrawn="1">
          <p15:clr>
            <a:srgbClr val="9FCC3B"/>
          </p15:clr>
        </p15:guide>
        <p15:guide id="22" pos="2749" userDrawn="1">
          <p15:clr>
            <a:srgbClr val="9FCC3B"/>
          </p15:clr>
        </p15:guide>
        <p15:guide id="23" pos="4925" userDrawn="1">
          <p15:clr>
            <a:srgbClr val="9FCC3B"/>
          </p15:clr>
        </p15:guide>
        <p15:guide id="24" pos="5309" userDrawn="1">
          <p15:clr>
            <a:srgbClr val="9FCC3B"/>
          </p15:clr>
        </p15:guide>
        <p15:guide id="25" pos="5565" userDrawn="1">
          <p15:clr>
            <a:srgbClr val="FDE53C"/>
          </p15:clr>
        </p15:guide>
        <p15:guide id="26" pos="5947" userDrawn="1">
          <p15:clr>
            <a:srgbClr val="FDE53C"/>
          </p15:clr>
        </p15:guide>
        <p15:guide id="27" orient="horz" pos="2594" userDrawn="1">
          <p15:clr>
            <a:srgbClr val="FDE53C"/>
          </p15:clr>
        </p15:guide>
        <p15:guide id="28" orient="horz" pos="2208" userDrawn="1">
          <p15:clr>
            <a:srgbClr val="FDE53C"/>
          </p15:clr>
        </p15:guide>
        <p15:guide id="35" orient="horz" pos="1053" userDrawn="1">
          <p15:clr>
            <a:srgbClr val="FDE53C"/>
          </p15:clr>
        </p15:guide>
        <p15:guide id="36" orient="horz" pos="89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E4DC75-68B1-4982-9B3F-B81052D18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AdobeLife</a:t>
            </a:r>
            <a:r>
              <a:rPr lang="en-US" dirty="0"/>
              <a:t> Social</a:t>
            </a:r>
            <a:br>
              <a:rPr lang="en-US" dirty="0"/>
            </a:br>
            <a:r>
              <a:rPr lang="en-US" dirty="0"/>
              <a:t>FY22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0A00F-C992-F547-822B-8854D78FC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116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X2020_gradient.png" descr="MAX2020_gradient.png">
            <a:extLst>
              <a:ext uri="{FF2B5EF4-FFF2-40B4-BE49-F238E27FC236}">
                <a16:creationId xmlns:a16="http://schemas.microsoft.com/office/drawing/2014/main" id="{C0DE75FE-8D2F-4741-98B8-1C16F367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ounded Rectangle"/>
          <p:cNvSpPr/>
          <p:nvPr/>
        </p:nvSpPr>
        <p:spPr>
          <a:xfrm rot="21597451">
            <a:off x="1565323" y="3581642"/>
            <a:ext cx="2057145" cy="368088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  <a:miter lim="400000"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257" name="object 2"/>
          <p:cNvSpPr txBox="1"/>
          <p:nvPr/>
        </p:nvSpPr>
        <p:spPr>
          <a:xfrm>
            <a:off x="661655" y="3128769"/>
            <a:ext cx="3265575" cy="788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6">
              <a:lnSpc>
                <a:spcPct val="12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199" dirty="0"/>
              <a:t>We brought </a:t>
            </a:r>
            <a:r>
              <a:rPr lang="en-US" sz="2199" dirty="0"/>
              <a:t>Talent Partners</a:t>
            </a:r>
            <a:endParaRPr sz="2199" dirty="0"/>
          </a:p>
          <a:p>
            <a:pPr indent="12696">
              <a:lnSpc>
                <a:spcPct val="12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lang="en-US" sz="2199" dirty="0"/>
              <a:t>i</a:t>
            </a:r>
            <a:r>
              <a:rPr sz="2199" dirty="0"/>
              <a:t>nto an   Advisory Board</a:t>
            </a:r>
          </a:p>
        </p:txBody>
      </p:sp>
      <p:sp>
        <p:nvSpPr>
          <p:cNvPr id="258" name="TextBox 13"/>
          <p:cNvSpPr txBox="1"/>
          <p:nvPr/>
        </p:nvSpPr>
        <p:spPr>
          <a:xfrm>
            <a:off x="639719" y="4118089"/>
            <a:ext cx="3047207" cy="738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r>
              <a:rPr lang="en-US" dirty="0"/>
              <a:t>We’ve partnered with a</a:t>
            </a:r>
            <a:r>
              <a:rPr dirty="0"/>
              <a:t> group of </a:t>
            </a:r>
            <a:r>
              <a:rPr lang="en-US" dirty="0"/>
              <a:t> Talent Partners and Comms partners who </a:t>
            </a:r>
            <a:r>
              <a:rPr dirty="0"/>
              <a:t>react to and advise</a:t>
            </a:r>
            <a:r>
              <a:rPr lang="en-US" dirty="0"/>
              <a:t> us</a:t>
            </a:r>
            <a:r>
              <a:rPr dirty="0"/>
              <a:t> on our social programs.</a:t>
            </a:r>
            <a:endParaRPr dirty="0">
              <a:latin typeface="Adobe Clean"/>
              <a:ea typeface="Adobe Clean"/>
              <a:cs typeface="Adobe Clean"/>
              <a:sym typeface="Adobe Clean"/>
            </a:endParaRPr>
          </a:p>
        </p:txBody>
      </p:sp>
      <p:sp>
        <p:nvSpPr>
          <p:cNvPr id="259" name="We’re empowering…"/>
          <p:cNvSpPr txBox="1"/>
          <p:nvPr/>
        </p:nvSpPr>
        <p:spPr>
          <a:xfrm>
            <a:off x="672416" y="684681"/>
            <a:ext cx="8129062" cy="228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/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/>
              <a:t>We’re empowering</a:t>
            </a:r>
          </a:p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lang="en-US" sz="3899" dirty="0"/>
              <a:t>The Talent team</a:t>
            </a:r>
            <a:r>
              <a:rPr sz="3899" dirty="0"/>
              <a:t>.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76569" y="6580620"/>
            <a:ext cx="312256" cy="2773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6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EEF4FB-B186-FA44-BAF3-05E935FD8A6A}"/>
              </a:ext>
            </a:extLst>
          </p:cNvPr>
          <p:cNvSpPr/>
          <p:nvPr/>
        </p:nvSpPr>
        <p:spPr>
          <a:xfrm>
            <a:off x="8393818" y="2433307"/>
            <a:ext cx="843814" cy="8438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9CCAC6-278D-684D-AE08-E11974B9BF78}"/>
              </a:ext>
            </a:extLst>
          </p:cNvPr>
          <p:cNvSpPr txBox="1">
            <a:spLocks/>
          </p:cNvSpPr>
          <p:nvPr/>
        </p:nvSpPr>
        <p:spPr>
          <a:xfrm>
            <a:off x="8215031" y="3378816"/>
            <a:ext cx="1271610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  <a:latin typeface="Adobe Clean Light"/>
              </a:rPr>
              <a:t>Imane Addou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  <a:latin typeface="Adobe Clean Light"/>
              </a:rPr>
              <a:t>Talent Marketing Co-Lead, </a:t>
            </a:r>
            <a:endParaRPr lang="en-US" sz="1050">
              <a:solidFill>
                <a:schemeClr val="bg1"/>
              </a:solidFill>
            </a:endParaRPr>
          </a:p>
          <a:p>
            <a:pPr algn="ctr" defTabSz="1087983"/>
            <a:r>
              <a:rPr lang="en-US" sz="1050">
                <a:solidFill>
                  <a:schemeClr val="bg1"/>
                </a:solidFill>
                <a:latin typeface="Adobe Clean Light"/>
              </a:rPr>
              <a:t>Western</a:t>
            </a:r>
          </a:p>
          <a:p>
            <a:pPr algn="ctr" defTabSz="1087983"/>
            <a:r>
              <a:rPr lang="en-US" sz="1050">
                <a:solidFill>
                  <a:schemeClr val="bg1"/>
                </a:solidFill>
                <a:latin typeface="Adobe Clean Light"/>
              </a:rPr>
              <a:t>(20% of time)</a:t>
            </a:r>
          </a:p>
          <a:p>
            <a:pPr algn="ctr" defTabSz="1087983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04F8C4-4F96-DB45-A10F-EEE12E949423}"/>
              </a:ext>
            </a:extLst>
          </p:cNvPr>
          <p:cNvSpPr/>
          <p:nvPr/>
        </p:nvSpPr>
        <p:spPr>
          <a:xfrm>
            <a:off x="9781858" y="2433307"/>
            <a:ext cx="843814" cy="84381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A0D97A9-6CAC-2740-87F3-2A45F08E4771}"/>
              </a:ext>
            </a:extLst>
          </p:cNvPr>
          <p:cNvSpPr txBox="1">
            <a:spLocks/>
          </p:cNvSpPr>
          <p:nvPr/>
        </p:nvSpPr>
        <p:spPr>
          <a:xfrm>
            <a:off x="9573506" y="3378816"/>
            <a:ext cx="1260518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  <a:latin typeface="Adobe Clean Light"/>
              </a:rPr>
              <a:t>Barbara Allaert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  <a:latin typeface="Adobe Clean Light"/>
              </a:rPr>
              <a:t>Talent Marketing Lead, Germany</a:t>
            </a:r>
          </a:p>
          <a:p>
            <a:pPr algn="ctr" defTabSz="1087983"/>
            <a:r>
              <a:rPr lang="en-US" sz="1050">
                <a:solidFill>
                  <a:schemeClr val="bg1"/>
                </a:solidFill>
                <a:latin typeface="Adobe Clean Light"/>
              </a:rPr>
              <a:t>(20% of time)</a:t>
            </a:r>
          </a:p>
          <a:p>
            <a:pPr algn="ctr" defTabSz="1087983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250771-9395-B042-B42A-7470299FE76E}"/>
              </a:ext>
            </a:extLst>
          </p:cNvPr>
          <p:cNvSpPr/>
          <p:nvPr/>
        </p:nvSpPr>
        <p:spPr>
          <a:xfrm>
            <a:off x="11033868" y="2433307"/>
            <a:ext cx="843814" cy="84381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FCDB09D-D455-7C40-89FD-FCAEE46F2A3A}"/>
              </a:ext>
            </a:extLst>
          </p:cNvPr>
          <p:cNvSpPr txBox="1">
            <a:spLocks/>
          </p:cNvSpPr>
          <p:nvPr/>
        </p:nvSpPr>
        <p:spPr>
          <a:xfrm>
            <a:off x="10894252" y="3378816"/>
            <a:ext cx="1123050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</a:rPr>
              <a:t>Charles Hide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</a:rPr>
              <a:t>Talent Marketing Lead, UK &amp; Ireland </a:t>
            </a:r>
          </a:p>
          <a:p>
            <a:pPr algn="ctr" defTabSz="1087983"/>
            <a:r>
              <a:rPr lang="en-US" sz="1050">
                <a:solidFill>
                  <a:schemeClr val="bg1"/>
                </a:solidFill>
              </a:rPr>
              <a:t>(20% of time)</a:t>
            </a:r>
          </a:p>
          <a:p>
            <a:pPr algn="ctr" defTabSz="1087983"/>
            <a:endParaRPr lang="en-US" sz="105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A0856D-85AD-5143-B76D-E2F84F0D5B9E}"/>
              </a:ext>
            </a:extLst>
          </p:cNvPr>
          <p:cNvGrpSpPr/>
          <p:nvPr/>
        </p:nvGrpSpPr>
        <p:grpSpPr>
          <a:xfrm>
            <a:off x="5302263" y="2433307"/>
            <a:ext cx="3376599" cy="3447791"/>
            <a:chOff x="5235328" y="2755178"/>
            <a:chExt cx="3377479" cy="344868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AB1F187-5CE3-4E49-AA52-9BAB3AFF4630}"/>
                </a:ext>
              </a:extLst>
            </p:cNvPr>
            <p:cNvSpPr/>
            <p:nvPr/>
          </p:nvSpPr>
          <p:spPr>
            <a:xfrm>
              <a:off x="6498512" y="2755178"/>
              <a:ext cx="844034" cy="844034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14126"/>
              <a:endParaRPr lang="en-US" sz="1100">
                <a:solidFill>
                  <a:schemeClr val="bg1"/>
                </a:solidFill>
                <a:latin typeface="Adobe Clean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350D41D3-E8FE-AE40-B4C4-62389D1EE5F4}"/>
                </a:ext>
              </a:extLst>
            </p:cNvPr>
            <p:cNvSpPr txBox="1">
              <a:spLocks/>
            </p:cNvSpPr>
            <p:nvPr/>
          </p:nvSpPr>
          <p:spPr>
            <a:xfrm>
              <a:off x="6186307" y="3700933"/>
              <a:ext cx="1468447" cy="973551"/>
            </a:xfrm>
            <a:prstGeom prst="rect">
              <a:avLst/>
            </a:prstGeom>
          </p:spPr>
          <p:txBody>
            <a:bodyPr vert="horz" lIns="108801" tIns="54400" rIns="108801" bIns="54400" rtlCol="0" anchor="t">
              <a:noAutofit/>
            </a:bodyPr>
            <a:lstStyle>
              <a:lvl1pPr algn="l" defTabSz="1088309" rtl="0" eaLnBrk="1" latinLnBrk="0" hangingPunct="1">
                <a:spcBef>
                  <a:spcPct val="0"/>
                </a:spcBef>
                <a:buNone/>
                <a:defRPr sz="3201" b="0" i="0" u="none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Clean Light" pitchFamily="34" charset="0"/>
                  <a:ea typeface="+mj-ea"/>
                  <a:cs typeface="+mj-cs"/>
                </a:defRPr>
              </a:lvl1pPr>
            </a:lstStyle>
            <a:p>
              <a:pPr algn="ctr" defTabSz="1087983"/>
              <a:r>
                <a:rPr lang="en-US" sz="1050" b="1">
                  <a:solidFill>
                    <a:schemeClr val="bg1"/>
                  </a:solidFill>
                  <a:latin typeface="Adobe Clean Light"/>
                </a:rPr>
                <a:t>Ariadna Stamatopol</a:t>
              </a:r>
              <a:br>
                <a:rPr lang="en-US" sz="1050">
                  <a:solidFill>
                    <a:schemeClr val="bg1"/>
                  </a:solidFill>
                </a:rPr>
              </a:br>
              <a:r>
                <a:rPr lang="en-US" sz="1050">
                  <a:solidFill>
                    <a:schemeClr val="bg1"/>
                  </a:solidFill>
                  <a:latin typeface="Adobe Clean Light"/>
                </a:rPr>
                <a:t>Talent Marketing Lead, Romania</a:t>
              </a:r>
            </a:p>
            <a:p>
              <a:pPr algn="ctr" defTabSz="1087983"/>
              <a:r>
                <a:rPr lang="en-US" sz="1050">
                  <a:solidFill>
                    <a:schemeClr val="bg1"/>
                  </a:solidFill>
                  <a:latin typeface="Adobe Clean Light"/>
                </a:rPr>
                <a:t>(20% of time)</a:t>
              </a:r>
            </a:p>
            <a:p>
              <a:pPr algn="ctr" defTabSz="1087983"/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43956A2-876C-7C4B-BF7A-9EA2F77AC0D8}"/>
                </a:ext>
              </a:extLst>
            </p:cNvPr>
            <p:cNvSpPr/>
            <p:nvPr/>
          </p:nvSpPr>
          <p:spPr>
            <a:xfrm>
              <a:off x="7172473" y="4702515"/>
              <a:ext cx="844034" cy="844034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14126"/>
              <a:endParaRPr lang="en-US" sz="1799">
                <a:solidFill>
                  <a:schemeClr val="bg1"/>
                </a:solidFill>
                <a:latin typeface="Adobe Clean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82F51D1D-1DBB-4040-BD07-CB5919AC74E5}"/>
                </a:ext>
              </a:extLst>
            </p:cNvPr>
            <p:cNvSpPr txBox="1">
              <a:spLocks/>
            </p:cNvSpPr>
            <p:nvPr/>
          </p:nvSpPr>
          <p:spPr>
            <a:xfrm>
              <a:off x="6576173" y="5610142"/>
              <a:ext cx="2036634" cy="593725"/>
            </a:xfrm>
            <a:prstGeom prst="rect">
              <a:avLst/>
            </a:prstGeom>
          </p:spPr>
          <p:txBody>
            <a:bodyPr vert="horz" lIns="108801" tIns="54400" rIns="108801" bIns="54400" rtlCol="0" anchor="t">
              <a:noAutofit/>
            </a:bodyPr>
            <a:lstStyle>
              <a:lvl1pPr algn="l" defTabSz="1088309" rtl="0" eaLnBrk="1" latinLnBrk="0" hangingPunct="1">
                <a:spcBef>
                  <a:spcPct val="0"/>
                </a:spcBef>
                <a:buNone/>
                <a:defRPr sz="3201" b="0" i="0" u="none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Clean Light" pitchFamily="34" charset="0"/>
                  <a:ea typeface="+mj-ea"/>
                  <a:cs typeface="+mj-cs"/>
                </a:defRPr>
              </a:lvl1pPr>
            </a:lstStyle>
            <a:p>
              <a:pPr algn="ctr" defTabSz="1087983"/>
              <a:r>
                <a:rPr lang="en-US" sz="1050" b="1" dirty="0">
                  <a:solidFill>
                    <a:schemeClr val="bg1"/>
                  </a:solidFill>
                </a:rPr>
                <a:t>Madalina </a:t>
              </a:r>
              <a:r>
                <a:rPr lang="en-US" sz="1050" b="1" dirty="0" err="1">
                  <a:solidFill>
                    <a:schemeClr val="bg1"/>
                  </a:solidFill>
                </a:rPr>
                <a:t>Nitu</a:t>
              </a:r>
              <a:r>
                <a:rPr lang="en-US" sz="1050" b="1" dirty="0">
                  <a:solidFill>
                    <a:schemeClr val="bg1"/>
                  </a:solidFill>
                </a:rPr>
                <a:t>  </a:t>
              </a:r>
            </a:p>
            <a:p>
              <a:pPr algn="ctr" defTabSz="1087983"/>
              <a:r>
                <a:rPr lang="en-US" sz="1050" dirty="0">
                  <a:solidFill>
                    <a:schemeClr val="bg1"/>
                  </a:solidFill>
                </a:rPr>
                <a:t>Talent Marketing </a:t>
              </a:r>
            </a:p>
            <a:p>
              <a:pPr algn="ctr" defTabSz="1087983"/>
              <a:r>
                <a:rPr lang="en-US" sz="1050" dirty="0">
                  <a:solidFill>
                    <a:schemeClr val="bg1"/>
                  </a:solidFill>
                </a:rPr>
                <a:t>Program Manager,</a:t>
              </a:r>
            </a:p>
            <a:p>
              <a:pPr algn="ctr" defTabSz="1087983"/>
              <a:r>
                <a:rPr lang="en-US" sz="1050" dirty="0">
                  <a:solidFill>
                    <a:schemeClr val="bg1"/>
                  </a:solidFill>
                </a:rPr>
                <a:t>Romania </a:t>
              </a:r>
            </a:p>
            <a:p>
              <a:pPr algn="ctr" defTabSz="1087983"/>
              <a:r>
                <a:rPr lang="en-US" sz="1050" dirty="0">
                  <a:solidFill>
                    <a:schemeClr val="bg1"/>
                  </a:solidFill>
                </a:rPr>
                <a:t>(20% of time)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6C937E-3663-1A4E-B02F-88A210B5572F}"/>
                </a:ext>
              </a:extLst>
            </p:cNvPr>
            <p:cNvSpPr/>
            <p:nvPr/>
          </p:nvSpPr>
          <p:spPr>
            <a:xfrm>
              <a:off x="5740604" y="4702515"/>
              <a:ext cx="844034" cy="844034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14126"/>
              <a:endParaRPr lang="en-US" sz="1799">
                <a:solidFill>
                  <a:schemeClr val="bg1"/>
                </a:solidFill>
                <a:latin typeface="Adobe Clean"/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3B271E5C-453D-394F-BEB0-501D6968E44F}"/>
                </a:ext>
              </a:extLst>
            </p:cNvPr>
            <p:cNvSpPr txBox="1">
              <a:spLocks/>
            </p:cNvSpPr>
            <p:nvPr/>
          </p:nvSpPr>
          <p:spPr>
            <a:xfrm>
              <a:off x="5235328" y="5610141"/>
              <a:ext cx="1854586" cy="490320"/>
            </a:xfrm>
            <a:prstGeom prst="rect">
              <a:avLst/>
            </a:prstGeom>
          </p:spPr>
          <p:txBody>
            <a:bodyPr vert="horz" lIns="108801" tIns="54400" rIns="108801" bIns="54400" rtlCol="0" anchor="t">
              <a:noAutofit/>
            </a:bodyPr>
            <a:lstStyle>
              <a:lvl1pPr algn="l" defTabSz="1088309" rtl="0" eaLnBrk="1" latinLnBrk="0" hangingPunct="1">
                <a:spcBef>
                  <a:spcPct val="0"/>
                </a:spcBef>
                <a:buNone/>
                <a:defRPr sz="3201" b="0" i="0" u="none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dobe Clean Light" pitchFamily="34" charset="0"/>
                  <a:ea typeface="+mj-ea"/>
                  <a:cs typeface="+mj-cs"/>
                </a:defRPr>
              </a:lvl1pPr>
            </a:lstStyle>
            <a:p>
              <a:pPr algn="ctr" defTabSz="1087983"/>
              <a:r>
                <a:rPr lang="en-US" sz="1050" b="1">
                  <a:solidFill>
                    <a:schemeClr val="bg1"/>
                  </a:solidFill>
                  <a:latin typeface="Adobe Clean Light"/>
                </a:rPr>
                <a:t>Aida Ciolache </a:t>
              </a:r>
              <a:endParaRPr lang="en-US" sz="1050" b="1">
                <a:solidFill>
                  <a:schemeClr val="bg1"/>
                </a:solidFill>
              </a:endParaRPr>
            </a:p>
            <a:p>
              <a:pPr algn="ctr" defTabSz="1087983"/>
              <a:r>
                <a:rPr lang="en-US" sz="1050">
                  <a:solidFill>
                    <a:schemeClr val="bg1"/>
                  </a:solidFill>
                  <a:latin typeface="Adobe Clean Light"/>
                </a:rPr>
                <a:t>Talent Marketing </a:t>
              </a:r>
              <a:endParaRPr lang="en-US" sz="1050">
                <a:solidFill>
                  <a:schemeClr val="bg1"/>
                </a:solidFill>
              </a:endParaRPr>
            </a:p>
            <a:p>
              <a:pPr algn="ctr" defTabSz="1087983"/>
              <a:r>
                <a:rPr lang="en-US" sz="1050">
                  <a:solidFill>
                    <a:schemeClr val="bg1"/>
                  </a:solidFill>
                  <a:latin typeface="Adobe Clean Light"/>
                </a:rPr>
                <a:t>Program Manager,</a:t>
              </a:r>
            </a:p>
            <a:p>
              <a:pPr algn="ctr" defTabSz="1087983"/>
              <a:r>
                <a:rPr lang="en-US" sz="1050">
                  <a:solidFill>
                    <a:schemeClr val="bg1"/>
                  </a:solidFill>
                  <a:latin typeface="Adobe Clean Light"/>
                </a:rPr>
                <a:t>Romania </a:t>
              </a:r>
              <a:endParaRPr lang="en-US" sz="1050">
                <a:solidFill>
                  <a:schemeClr val="bg1"/>
                </a:solidFill>
              </a:endParaRPr>
            </a:p>
            <a:p>
              <a:pPr algn="ctr" defTabSz="1087983"/>
              <a:r>
                <a:rPr lang="en-US" sz="1050">
                  <a:solidFill>
                    <a:schemeClr val="bg1"/>
                  </a:solidFill>
                  <a:latin typeface="Adobe Clean Light"/>
                </a:rPr>
                <a:t>(20% of time)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C4A5E5-24C9-AC43-8BC2-93A744CB7733}"/>
                </a:ext>
              </a:extLst>
            </p:cNvPr>
            <p:cNvCxnSpPr>
              <a:cxnSpLocks/>
            </p:cNvCxnSpPr>
            <p:nvPr/>
          </p:nvCxnSpPr>
          <p:spPr>
            <a:xfrm>
              <a:off x="6892682" y="4393728"/>
              <a:ext cx="0" cy="135230"/>
            </a:xfrm>
            <a:prstGeom prst="line">
              <a:avLst/>
            </a:prstGeom>
            <a:ln>
              <a:solidFill>
                <a:srgbClr val="195EA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CFA3451-30AF-CB45-ADF7-4F69B60620E4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68" y="4539716"/>
              <a:ext cx="1455031" cy="0"/>
            </a:xfrm>
            <a:prstGeom prst="line">
              <a:avLst/>
            </a:prstGeom>
            <a:ln>
              <a:solidFill>
                <a:srgbClr val="195E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FEB5A35-0BBA-CD4F-B8EB-FE5874E601FD}"/>
                </a:ext>
              </a:extLst>
            </p:cNvPr>
            <p:cNvCxnSpPr>
              <a:cxnSpLocks/>
            </p:cNvCxnSpPr>
            <p:nvPr/>
          </p:nvCxnSpPr>
          <p:spPr>
            <a:xfrm>
              <a:off x="6165394" y="4539716"/>
              <a:ext cx="0" cy="130884"/>
            </a:xfrm>
            <a:prstGeom prst="line">
              <a:avLst/>
            </a:prstGeom>
            <a:ln>
              <a:solidFill>
                <a:srgbClr val="195EA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8C6F0E4-C619-6D4D-BBF0-5A6EFE1C7F8F}"/>
                </a:ext>
              </a:extLst>
            </p:cNvPr>
            <p:cNvCxnSpPr>
              <a:cxnSpLocks/>
            </p:cNvCxnSpPr>
            <p:nvPr/>
          </p:nvCxnSpPr>
          <p:spPr>
            <a:xfrm>
              <a:off x="7627413" y="4539716"/>
              <a:ext cx="0" cy="130884"/>
            </a:xfrm>
            <a:prstGeom prst="line">
              <a:avLst/>
            </a:prstGeom>
            <a:ln>
              <a:solidFill>
                <a:srgbClr val="195EA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09B7680A-2D5A-3A45-9279-E69ED911D8C3}"/>
              </a:ext>
            </a:extLst>
          </p:cNvPr>
          <p:cNvSpPr/>
          <p:nvPr/>
        </p:nvSpPr>
        <p:spPr>
          <a:xfrm>
            <a:off x="4458449" y="2433307"/>
            <a:ext cx="843814" cy="843814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AB650C3-F568-CF4F-8307-FD2B551589A5}"/>
              </a:ext>
            </a:extLst>
          </p:cNvPr>
          <p:cNvSpPr txBox="1">
            <a:spLocks/>
          </p:cNvSpPr>
          <p:nvPr/>
        </p:nvSpPr>
        <p:spPr>
          <a:xfrm>
            <a:off x="4082603" y="3378816"/>
            <a:ext cx="1595509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</a:rPr>
              <a:t>Hideaki Takao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</a:rPr>
              <a:t> Talent Marketing Lead, Japan</a:t>
            </a:r>
          </a:p>
          <a:p>
            <a:pPr algn="ctr" defTabSz="1087983"/>
            <a:r>
              <a:rPr lang="en-US" sz="1050">
                <a:solidFill>
                  <a:schemeClr val="bg1"/>
                </a:solidFill>
              </a:rPr>
              <a:t>(20% of time)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3609F3-61DE-3942-875D-407E926B5EA3}"/>
              </a:ext>
            </a:extLst>
          </p:cNvPr>
          <p:cNvSpPr/>
          <p:nvPr/>
        </p:nvSpPr>
        <p:spPr>
          <a:xfrm>
            <a:off x="11033868" y="4358836"/>
            <a:ext cx="843814" cy="84381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F6B9B1F-9858-5D46-8A2C-2BD6B3F5CCEC}"/>
              </a:ext>
            </a:extLst>
          </p:cNvPr>
          <p:cNvSpPr txBox="1">
            <a:spLocks/>
          </p:cNvSpPr>
          <p:nvPr/>
        </p:nvSpPr>
        <p:spPr>
          <a:xfrm>
            <a:off x="10894252" y="5304345"/>
            <a:ext cx="1123050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</a:rPr>
              <a:t>Ollie Hayes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</a:rPr>
              <a:t>TA Manager, UK &amp; Ireland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0749995-46EF-054E-B1EE-70D136290573}"/>
              </a:ext>
            </a:extLst>
          </p:cNvPr>
          <p:cNvSpPr/>
          <p:nvPr/>
        </p:nvSpPr>
        <p:spPr>
          <a:xfrm>
            <a:off x="9781858" y="4358836"/>
            <a:ext cx="843814" cy="843814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EBB9974-9DB2-774A-A11C-1B5BDD562820}"/>
              </a:ext>
            </a:extLst>
          </p:cNvPr>
          <p:cNvSpPr txBox="1">
            <a:spLocks/>
          </p:cNvSpPr>
          <p:nvPr/>
        </p:nvSpPr>
        <p:spPr>
          <a:xfrm>
            <a:off x="9642242" y="5304345"/>
            <a:ext cx="1123050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  <a:latin typeface="Adobe Clean Light"/>
              </a:rPr>
              <a:t>Max Malsy-Mink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  <a:latin typeface="Adobe Clean Light"/>
              </a:rPr>
              <a:t>TA Manager, Germany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F92F2C-57FE-DD40-AAA8-DD340711C0C8}"/>
              </a:ext>
            </a:extLst>
          </p:cNvPr>
          <p:cNvSpPr/>
          <p:nvPr/>
        </p:nvSpPr>
        <p:spPr>
          <a:xfrm>
            <a:off x="8464204" y="4358836"/>
            <a:ext cx="843814" cy="843814"/>
          </a:xfrm>
          <a:prstGeom prst="ellipse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A0E3665-21E3-3347-9D6E-8054A6A32894}"/>
              </a:ext>
            </a:extLst>
          </p:cNvPr>
          <p:cNvSpPr txBox="1">
            <a:spLocks/>
          </p:cNvSpPr>
          <p:nvPr/>
        </p:nvSpPr>
        <p:spPr>
          <a:xfrm>
            <a:off x="8324588" y="5304345"/>
            <a:ext cx="1123050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</a:rPr>
              <a:t>Julien Chevalier 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</a:rPr>
              <a:t>TA Manager, Western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0866672-FDB6-064D-A4A6-8FCF7E641AAA}"/>
              </a:ext>
            </a:extLst>
          </p:cNvPr>
          <p:cNvSpPr/>
          <p:nvPr/>
        </p:nvSpPr>
        <p:spPr>
          <a:xfrm>
            <a:off x="4458449" y="4358836"/>
            <a:ext cx="843814" cy="843814"/>
          </a:xfrm>
          <a:prstGeom prst="ellipse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/>
            <a:endParaRPr lang="en-US" sz="1100">
              <a:solidFill>
                <a:schemeClr val="bg1"/>
              </a:solidFill>
              <a:latin typeface="Adobe Clean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83920502-B91B-0E48-A604-298D780E5675}"/>
              </a:ext>
            </a:extLst>
          </p:cNvPr>
          <p:cNvSpPr txBox="1">
            <a:spLocks/>
          </p:cNvSpPr>
          <p:nvPr/>
        </p:nvSpPr>
        <p:spPr>
          <a:xfrm>
            <a:off x="4082603" y="5304345"/>
            <a:ext cx="1595509" cy="593570"/>
          </a:xfrm>
          <a:prstGeom prst="rect">
            <a:avLst/>
          </a:prstGeom>
        </p:spPr>
        <p:txBody>
          <a:bodyPr vert="horz" lIns="108801" tIns="54400" rIns="108801" bIns="54400" rtlCol="0" anchor="t">
            <a:noAutofit/>
          </a:bodyPr>
          <a:lstStyle>
            <a:lvl1pPr algn="l" defTabSz="1088309" rtl="0" eaLnBrk="1" latinLnBrk="0" hangingPunct="1">
              <a:spcBef>
                <a:spcPct val="0"/>
              </a:spcBef>
              <a:buNone/>
              <a:defRPr sz="3201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algn="ctr" defTabSz="1087983"/>
            <a:r>
              <a:rPr lang="en-US" sz="1050" b="1">
                <a:solidFill>
                  <a:schemeClr val="bg1"/>
                </a:solidFill>
              </a:rPr>
              <a:t>Sarah Onishi</a:t>
            </a:r>
            <a:br>
              <a:rPr lang="en-US" sz="1050">
                <a:solidFill>
                  <a:schemeClr val="bg1"/>
                </a:solidFill>
              </a:rPr>
            </a:br>
            <a:r>
              <a:rPr lang="en-US" sz="1050">
                <a:solidFill>
                  <a:schemeClr val="bg1"/>
                </a:solidFill>
              </a:rPr>
              <a:t> Talent Marketing Lead, Japan</a:t>
            </a:r>
          </a:p>
          <a:p>
            <a:pPr algn="ctr" defTabSz="1087983"/>
            <a:r>
              <a:rPr lang="en-US" sz="1050">
                <a:solidFill>
                  <a:schemeClr val="bg1"/>
                </a:solidFill>
              </a:rPr>
              <a:t>(20% of time)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X2020_gradient.png" descr="MAX2020_gradient.png">
            <a:extLst>
              <a:ext uri="{FF2B5EF4-FFF2-40B4-BE49-F238E27FC236}">
                <a16:creationId xmlns:a16="http://schemas.microsoft.com/office/drawing/2014/main" id="{8CB9321C-B43A-D046-B6FF-E7BAE2FA31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object 2"/>
          <p:cNvSpPr txBox="1"/>
          <p:nvPr/>
        </p:nvSpPr>
        <p:spPr>
          <a:xfrm>
            <a:off x="2523799" y="3429000"/>
            <a:ext cx="1707116" cy="36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lnSpc>
                <a:spcPct val="12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lang="en-US" sz="2199" dirty="0"/>
              <a:t>Hiring toolkits</a:t>
            </a:r>
            <a:endParaRPr sz="2199" dirty="0"/>
          </a:p>
        </p:txBody>
      </p:sp>
      <p:sp>
        <p:nvSpPr>
          <p:cNvPr id="290" name="TextBox 13"/>
          <p:cNvSpPr txBox="1"/>
          <p:nvPr/>
        </p:nvSpPr>
        <p:spPr>
          <a:xfrm>
            <a:off x="581843" y="4095080"/>
            <a:ext cx="3563257" cy="203132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07" rIns="45707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lang="en-US" sz="1400" dirty="0"/>
              <a:t>Hiring toolkits and micro trainings brings</a:t>
            </a:r>
            <a:r>
              <a:rPr sz="1400" dirty="0"/>
              <a:t> influential global </a:t>
            </a:r>
            <a:r>
              <a:rPr lang="en-US" sz="1400" dirty="0"/>
              <a:t>employees </a:t>
            </a:r>
            <a:r>
              <a:rPr sz="1400" dirty="0"/>
              <a:t>to </a:t>
            </a:r>
            <a:r>
              <a:rPr lang="en-US" sz="1400" dirty="0"/>
              <a:t>highlight </a:t>
            </a:r>
            <a:r>
              <a:rPr sz="1400" dirty="0"/>
              <a:t>key Adobe moments like MAX</a:t>
            </a:r>
            <a:r>
              <a:rPr lang="en-US" sz="1400" dirty="0"/>
              <a:t>,</a:t>
            </a:r>
            <a:r>
              <a:rPr sz="1400" dirty="0"/>
              <a:t> </a:t>
            </a:r>
            <a:r>
              <a:rPr lang="en-US" sz="1400" dirty="0"/>
              <a:t>Adobe for All Summit, and </a:t>
            </a:r>
            <a:r>
              <a:rPr sz="1400" dirty="0"/>
              <a:t>Summit.</a:t>
            </a:r>
            <a:br>
              <a:rPr lang="en-US" sz="1400" dirty="0"/>
            </a:br>
            <a:r>
              <a:rPr sz="1400" dirty="0">
                <a:latin typeface="Adobe Clean SemiLight"/>
                <a:ea typeface="Adobe Clean SemiLight"/>
                <a:cs typeface="Adobe Clean SemiLight"/>
                <a:sym typeface="Adobe Clean SemiLight"/>
              </a:rPr>
              <a:t>W</a:t>
            </a:r>
            <a:r>
              <a:rPr sz="1400" dirty="0"/>
              <a:t>e</a:t>
            </a:r>
            <a:r>
              <a:rPr lang="en-US" sz="1400" dirty="0"/>
              <a:t>’v</a:t>
            </a:r>
            <a:r>
              <a:rPr sz="1400" dirty="0"/>
              <a:t>e </a:t>
            </a:r>
            <a:r>
              <a:rPr lang="en-US" sz="1400" dirty="0"/>
              <a:t>partnering</a:t>
            </a:r>
            <a:r>
              <a:rPr sz="1400" dirty="0"/>
              <a:t> with hundreds of </a:t>
            </a:r>
            <a:r>
              <a:rPr lang="en-US" sz="1400" dirty="0"/>
              <a:t>employees at all levels of seniority to push this forward. Employee i</a:t>
            </a:r>
            <a:r>
              <a:rPr sz="1400" dirty="0"/>
              <a:t>nfluencers typically drive </a:t>
            </a:r>
            <a:r>
              <a:rPr lang="en-US" sz="1400" dirty="0"/>
              <a:t>more than a 3</a:t>
            </a:r>
            <a:r>
              <a:rPr sz="1400" dirty="0"/>
              <a:t>5%</a:t>
            </a:r>
            <a:r>
              <a:rPr lang="en-US" sz="1400" dirty="0"/>
              <a:t> increase</a:t>
            </a:r>
            <a:r>
              <a:rPr sz="1400" dirty="0"/>
              <a:t> of </a:t>
            </a:r>
            <a:r>
              <a:rPr lang="en-US" sz="1400" dirty="0"/>
              <a:t>qualified application</a:t>
            </a:r>
            <a:r>
              <a:rPr sz="1400" dirty="0"/>
              <a:t> and social interactions</a:t>
            </a:r>
            <a:r>
              <a:rPr lang="en-US" sz="1400" dirty="0"/>
              <a:t> through their efforts.</a:t>
            </a:r>
            <a:endParaRPr sz="1400" dirty="0"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68240" y="6580621"/>
            <a:ext cx="320585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93" name="Picture 14" descr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sp>
        <p:nvSpPr>
          <p:cNvPr id="297" name="We’re innovating…"/>
          <p:cNvSpPr txBox="1"/>
          <p:nvPr/>
        </p:nvSpPr>
        <p:spPr>
          <a:xfrm>
            <a:off x="672416" y="684681"/>
            <a:ext cx="4698237" cy="1722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/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/>
              <a:t>We’re </a:t>
            </a:r>
            <a:r>
              <a:rPr lang="en-US" sz="3899" dirty="0"/>
              <a:t>empowering</a:t>
            </a:r>
            <a:br>
              <a:rPr lang="en-US" sz="3899" dirty="0"/>
            </a:br>
            <a:r>
              <a:rPr lang="en-US" sz="3899" dirty="0"/>
              <a:t>hiring teams &amp; employee influencers</a:t>
            </a:r>
            <a:r>
              <a:rPr sz="3899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3EAFD0-B880-7546-B680-9A429AC69E78}"/>
              </a:ext>
            </a:extLst>
          </p:cNvPr>
          <p:cNvSpPr/>
          <p:nvPr/>
        </p:nvSpPr>
        <p:spPr>
          <a:xfrm>
            <a:off x="513144" y="2995148"/>
            <a:ext cx="3894141" cy="867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696">
              <a:lnSpc>
                <a:spcPct val="12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lang="en-US" sz="2199" dirty="0"/>
              <a:t>We’ve ramped up employee influencers via</a:t>
            </a:r>
          </a:p>
        </p:txBody>
      </p:sp>
      <p:pic>
        <p:nvPicPr>
          <p:cNvPr id="3" name="22_Now-Hiring_BPi" descr="22_Now-Hiring_BPi">
            <a:hlinkClick r:id="" action="ppaction://media"/>
            <a:extLst>
              <a:ext uri="{FF2B5EF4-FFF2-40B4-BE49-F238E27FC236}">
                <a16:creationId xmlns:a16="http://schemas.microsoft.com/office/drawing/2014/main" id="{9D03682B-C4FB-9641-9F47-21617579E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4319" y="380370"/>
            <a:ext cx="4483921" cy="2522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1631B-BC9F-EE42-AEE3-8D3F102B4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12" y="2633192"/>
            <a:ext cx="3563257" cy="2004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826E9-8532-E841-8CF2-73444E8E6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983" y="4337517"/>
            <a:ext cx="3563257" cy="2004332"/>
          </a:xfrm>
          <a:prstGeom prst="rect">
            <a:avLst/>
          </a:prstGeom>
        </p:spPr>
      </p:pic>
      <p:sp>
        <p:nvSpPr>
          <p:cNvPr id="288" name="Rounded Rectangle"/>
          <p:cNvSpPr/>
          <p:nvPr/>
        </p:nvSpPr>
        <p:spPr>
          <a:xfrm rot="21597451">
            <a:off x="2365824" y="3455792"/>
            <a:ext cx="1988451" cy="359133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  <a:miter lim="400000"/>
          </a:ln>
        </p:spPr>
        <p:txBody>
          <a:bodyPr lIns="45707" rIns="45707" anchor="ctr"/>
          <a:lstStyle/>
          <a:p>
            <a:endParaRPr sz="1799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X2020_gradient.png" descr="MAX2020_gradient.png">
            <a:extLst>
              <a:ext uri="{FF2B5EF4-FFF2-40B4-BE49-F238E27FC236}">
                <a16:creationId xmlns:a16="http://schemas.microsoft.com/office/drawing/2014/main" id="{A2E1DEC1-59FF-404C-B35C-9199879DC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object 2"/>
          <p:cNvSpPr txBox="1"/>
          <p:nvPr/>
        </p:nvSpPr>
        <p:spPr>
          <a:xfrm>
            <a:off x="2324487" y="3880248"/>
            <a:ext cx="3524770" cy="270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696">
              <a:lnSpc>
                <a:spcPct val="8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199" dirty="0"/>
              <a:t>YouTube Brands As Creators </a:t>
            </a:r>
          </a:p>
        </p:txBody>
      </p:sp>
      <p:sp>
        <p:nvSpPr>
          <p:cNvPr id="328" name="TextBox 13"/>
          <p:cNvSpPr txBox="1"/>
          <p:nvPr/>
        </p:nvSpPr>
        <p:spPr>
          <a:xfrm>
            <a:off x="2292392" y="4319322"/>
            <a:ext cx="3313392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07" rIns="45707">
            <a:spAutoFit/>
          </a:bodyPr>
          <a:lstStyle>
            <a:lvl1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r>
              <a:rPr dirty="0"/>
              <a:t>Goal: </a:t>
            </a:r>
            <a:r>
              <a:rPr lang="en-US" dirty="0"/>
              <a:t>C</a:t>
            </a:r>
            <a:r>
              <a:rPr dirty="0"/>
              <a:t>reate a prominent voice on YouTube driven by an always-on content strategy that drives significant growth in earned &amp; organic viewership.</a:t>
            </a:r>
          </a:p>
        </p:txBody>
      </p:sp>
      <p:sp>
        <p:nvSpPr>
          <p:cNvPr id="329" name="We are expanding audiences through strategic partnerships."/>
          <p:cNvSpPr txBox="1"/>
          <p:nvPr/>
        </p:nvSpPr>
        <p:spPr>
          <a:xfrm>
            <a:off x="672416" y="684681"/>
            <a:ext cx="9728561" cy="228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>
            <a:lvl1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r>
              <a:rPr sz="3899"/>
              <a:t>We are expanding audiences through strategic partnerships.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057" y="6580621"/>
            <a:ext cx="322768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33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sp>
        <p:nvSpPr>
          <p:cNvPr id="336" name="object 2"/>
          <p:cNvSpPr txBox="1"/>
          <p:nvPr/>
        </p:nvSpPr>
        <p:spPr>
          <a:xfrm>
            <a:off x="6479561" y="3870091"/>
            <a:ext cx="3524770" cy="270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lnSpc>
                <a:spcPct val="8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2199" dirty="0"/>
              <a:t>LinkedIn Brand DNA Strategy</a:t>
            </a:r>
          </a:p>
        </p:txBody>
      </p:sp>
      <p:sp>
        <p:nvSpPr>
          <p:cNvPr id="337" name="TextBox 13"/>
          <p:cNvSpPr txBox="1"/>
          <p:nvPr/>
        </p:nvSpPr>
        <p:spPr>
          <a:xfrm>
            <a:off x="6447465" y="4427397"/>
            <a:ext cx="331339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07" rIns="45707">
            <a:spAutoFit/>
          </a:bodyPr>
          <a:lstStyle>
            <a:lvl1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r>
              <a:rPr dirty="0"/>
              <a:t>Goal: Unify our brand messaging on LinkedIn across </a:t>
            </a:r>
            <a:r>
              <a:rPr lang="en-US" dirty="0"/>
              <a:t>Talent, </a:t>
            </a:r>
            <a:r>
              <a:rPr dirty="0"/>
              <a:t>corporate,</a:t>
            </a:r>
            <a:r>
              <a:rPr lang="en-US" dirty="0"/>
              <a:t> and</a:t>
            </a:r>
            <a:r>
              <a:rPr dirty="0"/>
              <a:t> consumer</a:t>
            </a:r>
            <a:r>
              <a:rPr lang="en-US" dirty="0"/>
              <a:t> </a:t>
            </a:r>
            <a:r>
              <a:rPr dirty="0"/>
              <a:t>teams.</a:t>
            </a:r>
          </a:p>
        </p:txBody>
      </p:sp>
      <p:pic>
        <p:nvPicPr>
          <p:cNvPr id="340" name="Youtube_Fill_White.png" descr="Youtube_Fill_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62" y="3008318"/>
            <a:ext cx="852704" cy="57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LinkedIn_Fill_Whitepng.png" descr="LinkedIn_Fill_Whitep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064" y="2893868"/>
            <a:ext cx="689051" cy="689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6020A-EEBF-5540-A086-F4E665815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810" y="-1872773"/>
            <a:ext cx="13175851" cy="10194546"/>
          </a:xfrm>
          <a:prstGeom prst="rect">
            <a:avLst/>
          </a:prstGeom>
        </p:spPr>
      </p:pic>
      <p:sp>
        <p:nvSpPr>
          <p:cNvPr id="380" name="Rectangle 41"/>
          <p:cNvSpPr txBox="1"/>
          <p:nvPr/>
        </p:nvSpPr>
        <p:spPr>
          <a:xfrm>
            <a:off x="1600777" y="9046473"/>
            <a:ext cx="8748022" cy="101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2999" dirty="0"/>
              <a:t>Social is now the  heartbeat</a:t>
            </a:r>
          </a:p>
          <a:p>
            <a:pPr algn="ctr">
              <a:defRPr sz="30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2999" dirty="0"/>
              <a:t>of all marketing activities </a:t>
            </a:r>
          </a:p>
        </p:txBody>
      </p:sp>
      <p:sp>
        <p:nvSpPr>
          <p:cNvPr id="24" name="Rectangle 40">
            <a:extLst>
              <a:ext uri="{FF2B5EF4-FFF2-40B4-BE49-F238E27FC236}">
                <a16:creationId xmlns:a16="http://schemas.microsoft.com/office/drawing/2014/main" id="{ABE8FF20-17DA-6843-BF55-0800D230B368}"/>
              </a:ext>
            </a:extLst>
          </p:cNvPr>
          <p:cNvSpPr/>
          <p:nvPr/>
        </p:nvSpPr>
        <p:spPr>
          <a:xfrm>
            <a:off x="-1707633" y="-1700464"/>
            <a:ext cx="15604089" cy="10258929"/>
          </a:xfrm>
          <a:prstGeom prst="rect">
            <a:avLst/>
          </a:prstGeom>
          <a:gradFill>
            <a:gsLst>
              <a:gs pos="0">
                <a:srgbClr val="EB1000">
                  <a:alpha val="47730"/>
                </a:srgbClr>
              </a:gs>
              <a:gs pos="100000">
                <a:srgbClr val="00B0F0">
                  <a:alpha val="82712"/>
                </a:srgbClr>
              </a:gs>
            </a:gsLst>
          </a:gradFill>
          <a:ln w="12700">
            <a:miter lim="400000"/>
          </a:ln>
        </p:spPr>
        <p:txBody>
          <a:bodyPr lIns="45707" rIns="4570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799"/>
          </a:p>
        </p:txBody>
      </p:sp>
      <p:sp>
        <p:nvSpPr>
          <p:cNvPr id="381" name="Rectangle 41"/>
          <p:cNvSpPr txBox="1"/>
          <p:nvPr/>
        </p:nvSpPr>
        <p:spPr>
          <a:xfrm>
            <a:off x="3676142" y="2913514"/>
            <a:ext cx="4778049" cy="103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lang="en-US" dirty="0">
                <a:latin typeface="+mj-lt"/>
              </a:rPr>
              <a:t>Social doesn’t exist in silos, and neither should we.</a:t>
            </a:r>
            <a:endParaRPr sz="2999" dirty="0">
              <a:latin typeface="+mj-lt"/>
            </a:endParaRPr>
          </a:p>
        </p:txBody>
      </p:sp>
      <p:pic>
        <p:nvPicPr>
          <p:cNvPr id="38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6020A-EEBF-5540-A086-F4E665815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810" y="-1872773"/>
            <a:ext cx="13175851" cy="10194546"/>
          </a:xfrm>
          <a:prstGeom prst="rect">
            <a:avLst/>
          </a:prstGeom>
        </p:spPr>
      </p:pic>
      <p:sp>
        <p:nvSpPr>
          <p:cNvPr id="380" name="Rectangle 41"/>
          <p:cNvSpPr txBox="1"/>
          <p:nvPr/>
        </p:nvSpPr>
        <p:spPr>
          <a:xfrm>
            <a:off x="1600777" y="9046473"/>
            <a:ext cx="8748022" cy="101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2999" dirty="0"/>
              <a:t>Social is now the  heartbeat</a:t>
            </a:r>
          </a:p>
          <a:p>
            <a:pPr algn="ctr">
              <a:defRPr sz="30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2999" dirty="0"/>
              <a:t>of all marketing activities </a:t>
            </a:r>
          </a:p>
        </p:txBody>
      </p:sp>
      <p:sp>
        <p:nvSpPr>
          <p:cNvPr id="24" name="Rectangle 40">
            <a:extLst>
              <a:ext uri="{FF2B5EF4-FFF2-40B4-BE49-F238E27FC236}">
                <a16:creationId xmlns:a16="http://schemas.microsoft.com/office/drawing/2014/main" id="{ABE8FF20-17DA-6843-BF55-0800D230B368}"/>
              </a:ext>
            </a:extLst>
          </p:cNvPr>
          <p:cNvSpPr/>
          <p:nvPr/>
        </p:nvSpPr>
        <p:spPr>
          <a:xfrm>
            <a:off x="-1707633" y="-1700464"/>
            <a:ext cx="15604089" cy="10258929"/>
          </a:xfrm>
          <a:prstGeom prst="rect">
            <a:avLst/>
          </a:prstGeom>
          <a:gradFill>
            <a:gsLst>
              <a:gs pos="0">
                <a:srgbClr val="EB1000">
                  <a:alpha val="47730"/>
                </a:srgbClr>
              </a:gs>
              <a:gs pos="100000">
                <a:srgbClr val="00B0F0">
                  <a:alpha val="82712"/>
                </a:srgbClr>
              </a:gs>
            </a:gsLst>
          </a:gradFill>
          <a:ln w="12700">
            <a:miter lim="400000"/>
          </a:ln>
        </p:spPr>
        <p:txBody>
          <a:bodyPr lIns="45707" rIns="4570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799"/>
          </a:p>
        </p:txBody>
      </p:sp>
      <p:sp>
        <p:nvSpPr>
          <p:cNvPr id="381" name="Rectangle 41"/>
          <p:cNvSpPr txBox="1"/>
          <p:nvPr/>
        </p:nvSpPr>
        <p:spPr>
          <a:xfrm>
            <a:off x="3676142" y="2913514"/>
            <a:ext cx="4778049" cy="103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999" dirty="0">
                <a:latin typeface="+mj-lt"/>
              </a:rPr>
              <a:t>Social is the </a:t>
            </a:r>
            <a:br>
              <a:rPr sz="2999" dirty="0">
                <a:latin typeface="+mj-lt"/>
              </a:rPr>
            </a:br>
            <a:r>
              <a:rPr sz="2999" b="1" i="1" u="sng" dirty="0">
                <a:latin typeface="+mj-lt"/>
              </a:rPr>
              <a:t>heartbeat</a:t>
            </a:r>
            <a:r>
              <a:rPr sz="2999" b="1" i="1" dirty="0">
                <a:latin typeface="+mj-lt"/>
              </a:rPr>
              <a:t> </a:t>
            </a:r>
            <a:r>
              <a:rPr sz="2999" dirty="0">
                <a:latin typeface="+mj-lt"/>
              </a:rPr>
              <a:t>of marketing </a:t>
            </a:r>
          </a:p>
        </p:txBody>
      </p:sp>
      <p:pic>
        <p:nvPicPr>
          <p:cNvPr id="38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982402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8BBF2C2-7F5F-4947-BD7C-AA0C01503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810" y="-1872773"/>
            <a:ext cx="13175851" cy="10194546"/>
          </a:xfrm>
          <a:prstGeom prst="rect">
            <a:avLst/>
          </a:prstGeom>
        </p:spPr>
      </p:pic>
      <p:sp>
        <p:nvSpPr>
          <p:cNvPr id="46" name="Rectangle 40">
            <a:extLst>
              <a:ext uri="{FF2B5EF4-FFF2-40B4-BE49-F238E27FC236}">
                <a16:creationId xmlns:a16="http://schemas.microsoft.com/office/drawing/2014/main" id="{024448D1-E62B-DA4F-B632-AF65002BB048}"/>
              </a:ext>
            </a:extLst>
          </p:cNvPr>
          <p:cNvSpPr/>
          <p:nvPr/>
        </p:nvSpPr>
        <p:spPr>
          <a:xfrm>
            <a:off x="-1707633" y="-1700464"/>
            <a:ext cx="15604089" cy="10258929"/>
          </a:xfrm>
          <a:prstGeom prst="rect">
            <a:avLst/>
          </a:prstGeom>
          <a:gradFill>
            <a:gsLst>
              <a:gs pos="0">
                <a:srgbClr val="EB1000">
                  <a:alpha val="47730"/>
                </a:srgbClr>
              </a:gs>
              <a:gs pos="100000">
                <a:srgbClr val="00B0F0">
                  <a:alpha val="82712"/>
                </a:srgbClr>
              </a:gs>
            </a:gsLst>
          </a:gradFill>
          <a:ln w="12700">
            <a:miter lim="400000"/>
          </a:ln>
        </p:spPr>
        <p:txBody>
          <a:bodyPr lIns="45707" rIns="4570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799"/>
          </a:p>
        </p:txBody>
      </p:sp>
      <p:sp>
        <p:nvSpPr>
          <p:cNvPr id="405" name="Rectangle 41"/>
          <p:cNvSpPr txBox="1"/>
          <p:nvPr/>
        </p:nvSpPr>
        <p:spPr>
          <a:xfrm>
            <a:off x="2028540" y="2748329"/>
            <a:ext cx="1694045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lang="en-US" dirty="0"/>
              <a:t>Employer </a:t>
            </a:r>
            <a:r>
              <a:rPr dirty="0"/>
              <a:t>Brand Awareness</a:t>
            </a:r>
          </a:p>
        </p:txBody>
      </p:sp>
      <p:sp>
        <p:nvSpPr>
          <p:cNvPr id="406" name="Rectangle 41"/>
          <p:cNvSpPr txBox="1"/>
          <p:nvPr/>
        </p:nvSpPr>
        <p:spPr>
          <a:xfrm>
            <a:off x="9117905" y="3839197"/>
            <a:ext cx="1054758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Cultural Moments</a:t>
            </a:r>
          </a:p>
        </p:txBody>
      </p:sp>
      <p:sp>
        <p:nvSpPr>
          <p:cNvPr id="407" name="Rectangle 41"/>
          <p:cNvSpPr txBox="1"/>
          <p:nvPr/>
        </p:nvSpPr>
        <p:spPr>
          <a:xfrm>
            <a:off x="2687001" y="4853383"/>
            <a:ext cx="1551378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Social-First Programs</a:t>
            </a:r>
          </a:p>
        </p:txBody>
      </p:sp>
      <p:sp>
        <p:nvSpPr>
          <p:cNvPr id="408" name="Rectangle 41"/>
          <p:cNvSpPr txBox="1"/>
          <p:nvPr/>
        </p:nvSpPr>
        <p:spPr>
          <a:xfrm>
            <a:off x="7979437" y="4853383"/>
            <a:ext cx="1551378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dirty="0"/>
              <a:t>Engagement &amp; Retention</a:t>
            </a:r>
          </a:p>
        </p:txBody>
      </p:sp>
      <p:sp>
        <p:nvSpPr>
          <p:cNvPr id="409" name="Rectangle 41"/>
          <p:cNvSpPr txBox="1"/>
          <p:nvPr/>
        </p:nvSpPr>
        <p:spPr>
          <a:xfrm>
            <a:off x="5421212" y="1215598"/>
            <a:ext cx="1346401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Events Planning</a:t>
            </a:r>
          </a:p>
        </p:txBody>
      </p:sp>
      <p:sp>
        <p:nvSpPr>
          <p:cNvPr id="410" name="Rectangle 41"/>
          <p:cNvSpPr txBox="1"/>
          <p:nvPr/>
        </p:nvSpPr>
        <p:spPr>
          <a:xfrm>
            <a:off x="2840403" y="1645587"/>
            <a:ext cx="182435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lang="en-US" dirty="0"/>
              <a:t>Company </a:t>
            </a:r>
          </a:p>
          <a:p>
            <a:r>
              <a:rPr lang="en-US" dirty="0"/>
              <a:t>Awards</a:t>
            </a:r>
            <a:endParaRPr dirty="0"/>
          </a:p>
        </p:txBody>
      </p:sp>
      <p:sp>
        <p:nvSpPr>
          <p:cNvPr id="411" name="Rectangle 41"/>
          <p:cNvSpPr txBox="1"/>
          <p:nvPr/>
        </p:nvSpPr>
        <p:spPr>
          <a:xfrm>
            <a:off x="2055261" y="3844114"/>
            <a:ext cx="949670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Paid Social</a:t>
            </a:r>
          </a:p>
        </p:txBody>
      </p:sp>
      <p:sp>
        <p:nvSpPr>
          <p:cNvPr id="412" name="Rectangle 41"/>
          <p:cNvSpPr txBox="1"/>
          <p:nvPr/>
        </p:nvSpPr>
        <p:spPr>
          <a:xfrm>
            <a:off x="7616556" y="1633844"/>
            <a:ext cx="1551378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Real Time &amp; Trending Topics</a:t>
            </a:r>
          </a:p>
        </p:txBody>
      </p:sp>
      <p:sp>
        <p:nvSpPr>
          <p:cNvPr id="413" name="Rectangle 41"/>
          <p:cNvSpPr txBox="1"/>
          <p:nvPr/>
        </p:nvSpPr>
        <p:spPr>
          <a:xfrm>
            <a:off x="8836869" y="2717409"/>
            <a:ext cx="949670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Social Messaging</a:t>
            </a:r>
          </a:p>
        </p:txBody>
      </p:sp>
      <p:sp>
        <p:nvSpPr>
          <p:cNvPr id="414" name="Rectangle 41"/>
          <p:cNvSpPr txBox="1"/>
          <p:nvPr/>
        </p:nvSpPr>
        <p:spPr>
          <a:xfrm>
            <a:off x="4951759" y="5236928"/>
            <a:ext cx="2285307" cy="50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>
            <a:lvl1pPr algn="ctr">
              <a:lnSpc>
                <a:spcPct val="90000"/>
              </a:lnSpc>
              <a:defRPr sz="1500" b="1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dirty="0"/>
              <a:t>Community Management &amp; Engagement</a:t>
            </a:r>
          </a:p>
        </p:txBody>
      </p:sp>
      <p:sp>
        <p:nvSpPr>
          <p:cNvPr id="415" name="Rounded Rectangle"/>
          <p:cNvSpPr/>
          <p:nvPr/>
        </p:nvSpPr>
        <p:spPr>
          <a:xfrm>
            <a:off x="5396907" y="1188850"/>
            <a:ext cx="1395011" cy="561194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pPr>
              <a:lnSpc>
                <a:spcPct val="90000"/>
              </a:lnSpc>
            </a:pPr>
            <a:endParaRPr sz="1799"/>
          </a:p>
        </p:txBody>
      </p:sp>
      <p:sp>
        <p:nvSpPr>
          <p:cNvPr id="416" name="Rounded Rectangle"/>
          <p:cNvSpPr/>
          <p:nvPr/>
        </p:nvSpPr>
        <p:spPr>
          <a:xfrm>
            <a:off x="2718444" y="1618905"/>
            <a:ext cx="2009785" cy="561195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17" name="Rounded Rectangle"/>
          <p:cNvSpPr/>
          <p:nvPr/>
        </p:nvSpPr>
        <p:spPr>
          <a:xfrm>
            <a:off x="2083442" y="2735635"/>
            <a:ext cx="1592699" cy="533087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18" name="Rounded Rectangle"/>
          <p:cNvSpPr/>
          <p:nvPr/>
        </p:nvSpPr>
        <p:spPr>
          <a:xfrm>
            <a:off x="8978431" y="3811743"/>
            <a:ext cx="1333705" cy="562607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19" name="Rounded Rectangle"/>
          <p:cNvSpPr/>
          <p:nvPr/>
        </p:nvSpPr>
        <p:spPr>
          <a:xfrm>
            <a:off x="2765184" y="4843220"/>
            <a:ext cx="1395011" cy="528024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20" name="Rounded Rectangle"/>
          <p:cNvSpPr/>
          <p:nvPr/>
        </p:nvSpPr>
        <p:spPr>
          <a:xfrm>
            <a:off x="1942756" y="3816918"/>
            <a:ext cx="1174681" cy="552257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21" name="Rounded Rectangle"/>
          <p:cNvSpPr/>
          <p:nvPr/>
        </p:nvSpPr>
        <p:spPr>
          <a:xfrm>
            <a:off x="7861294" y="4828401"/>
            <a:ext cx="1729176" cy="557661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22" name="Rounded Rectangle"/>
          <p:cNvSpPr/>
          <p:nvPr/>
        </p:nvSpPr>
        <p:spPr>
          <a:xfrm>
            <a:off x="8644851" y="2725760"/>
            <a:ext cx="1333706" cy="552257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23" name="Rounded Rectangle"/>
          <p:cNvSpPr/>
          <p:nvPr/>
        </p:nvSpPr>
        <p:spPr>
          <a:xfrm>
            <a:off x="7530413" y="1627590"/>
            <a:ext cx="1729176" cy="552257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24" name="Rounded Rectangle"/>
          <p:cNvSpPr/>
          <p:nvPr/>
        </p:nvSpPr>
        <p:spPr>
          <a:xfrm>
            <a:off x="4832625" y="5084949"/>
            <a:ext cx="2523575" cy="811658"/>
          </a:xfrm>
          <a:prstGeom prst="roundRect">
            <a:avLst>
              <a:gd name="adj" fmla="val 48777"/>
            </a:avLst>
          </a:prstGeom>
          <a:ln w="12700">
            <a:solidFill>
              <a:srgbClr val="FFFFFF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1852EEF9-A1C6-2946-A14B-DEE724EFA7A1}"/>
              </a:ext>
            </a:extLst>
          </p:cNvPr>
          <p:cNvSpPr txBox="1"/>
          <p:nvPr/>
        </p:nvSpPr>
        <p:spPr>
          <a:xfrm>
            <a:off x="3676142" y="2913514"/>
            <a:ext cx="4778049" cy="103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 anchor="ctr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999" dirty="0">
                <a:latin typeface="+mj-lt"/>
              </a:rPr>
              <a:t>Social is the </a:t>
            </a:r>
            <a:br>
              <a:rPr sz="2999" dirty="0">
                <a:latin typeface="+mj-lt"/>
              </a:rPr>
            </a:br>
            <a:r>
              <a:rPr sz="2999" b="1" i="1" u="sng" dirty="0">
                <a:latin typeface="+mj-lt"/>
              </a:rPr>
              <a:t>heartbeat</a:t>
            </a:r>
            <a:r>
              <a:rPr sz="2999" b="1" i="1" dirty="0">
                <a:latin typeface="+mj-lt"/>
              </a:rPr>
              <a:t> </a:t>
            </a:r>
            <a:r>
              <a:rPr sz="2999" dirty="0">
                <a:latin typeface="+mj-lt"/>
              </a:rPr>
              <a:t>of marketing </a:t>
            </a:r>
          </a:p>
        </p:txBody>
      </p:sp>
      <p:pic>
        <p:nvPicPr>
          <p:cNvPr id="47" name="Picture 14" descr="Picture 14">
            <a:extLst>
              <a:ext uri="{FF2B5EF4-FFF2-40B4-BE49-F238E27FC236}">
                <a16:creationId xmlns:a16="http://schemas.microsoft.com/office/drawing/2014/main" id="{86B69066-6137-724F-9D7A-56053C6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448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30F1B-A54F-4C06-9DCC-697ECF70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678" y="2193339"/>
            <a:ext cx="9929468" cy="2471322"/>
          </a:xfrm>
        </p:spPr>
        <p:txBody>
          <a:bodyPr/>
          <a:lstStyle/>
          <a:p>
            <a:pPr marL="9525" indent="0">
              <a:buNone/>
            </a:pPr>
            <a:r>
              <a:rPr lang="en-US" dirty="0"/>
              <a:t>Adobe has a thriving community of 60M followers and subscribers across all social platforms. </a:t>
            </a:r>
          </a:p>
          <a:p>
            <a:pPr marL="9525" indent="0">
              <a:buNone/>
            </a:pPr>
            <a:r>
              <a:rPr lang="en-US" i="1" dirty="0"/>
              <a:t>#</a:t>
            </a:r>
            <a:r>
              <a:rPr lang="en-US" i="1" dirty="0" err="1"/>
              <a:t>AdobeLife</a:t>
            </a:r>
            <a:r>
              <a:rPr lang="en-US" i="1" dirty="0"/>
              <a:t> accounts for 3.466M of those followers across our channels. </a:t>
            </a:r>
          </a:p>
        </p:txBody>
      </p:sp>
    </p:spTree>
    <p:extLst>
      <p:ext uri="{BB962C8B-B14F-4D97-AF65-F5344CB8AC3E}">
        <p14:creationId xmlns:p14="http://schemas.microsoft.com/office/powerpoint/2010/main" val="133899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X2020_gradient.png" descr="MAX2020_gradient.png">
            <a:extLst>
              <a:ext uri="{FF2B5EF4-FFF2-40B4-BE49-F238E27FC236}">
                <a16:creationId xmlns:a16="http://schemas.microsoft.com/office/drawing/2014/main" id="{E45C26EA-C08F-AB43-8525-E770A295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ounded Rectangle"/>
          <p:cNvSpPr/>
          <p:nvPr/>
        </p:nvSpPr>
        <p:spPr>
          <a:xfrm>
            <a:off x="726251" y="4553974"/>
            <a:ext cx="774499" cy="317418"/>
          </a:xfrm>
          <a:prstGeom prst="roundRect">
            <a:avLst>
              <a:gd name="adj" fmla="val 50000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45" name="Rounded Rectangle"/>
          <p:cNvSpPr/>
          <p:nvPr/>
        </p:nvSpPr>
        <p:spPr>
          <a:xfrm>
            <a:off x="726250" y="4065405"/>
            <a:ext cx="2430627" cy="330115"/>
          </a:xfrm>
          <a:prstGeom prst="roundRect">
            <a:avLst>
              <a:gd name="adj" fmla="val 50000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46" name="Rounded Rectangle"/>
          <p:cNvSpPr/>
          <p:nvPr/>
        </p:nvSpPr>
        <p:spPr>
          <a:xfrm>
            <a:off x="716093" y="3593088"/>
            <a:ext cx="926631" cy="317418"/>
          </a:xfrm>
          <a:prstGeom prst="roundRect">
            <a:avLst>
              <a:gd name="adj" fmla="val 50000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47" name="Rounded Rectangle"/>
          <p:cNvSpPr/>
          <p:nvPr/>
        </p:nvSpPr>
        <p:spPr>
          <a:xfrm>
            <a:off x="736408" y="3097409"/>
            <a:ext cx="886001" cy="317418"/>
          </a:xfrm>
          <a:prstGeom prst="roundRect">
            <a:avLst>
              <a:gd name="adj" fmla="val 50000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48" name="Title 3"/>
          <p:cNvSpPr txBox="1">
            <a:spLocks noGrp="1"/>
          </p:cNvSpPr>
          <p:nvPr>
            <p:ph type="title"/>
          </p:nvPr>
        </p:nvSpPr>
        <p:spPr>
          <a:xfrm>
            <a:off x="697809" y="1236514"/>
            <a:ext cx="11491017" cy="139420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900" b="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dirty="0"/>
              <a:t>The State</a:t>
            </a:r>
            <a:br>
              <a:rPr dirty="0"/>
            </a:br>
            <a:r>
              <a:rPr dirty="0"/>
              <a:t>Of Social</a:t>
            </a:r>
          </a:p>
        </p:txBody>
      </p:sp>
      <p:sp>
        <p:nvSpPr>
          <p:cNvPr id="149" name="Rectangle 2"/>
          <p:cNvSpPr txBox="1"/>
          <p:nvPr/>
        </p:nvSpPr>
        <p:spPr>
          <a:xfrm>
            <a:off x="736770" y="5864225"/>
            <a:ext cx="2828392" cy="26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07" rIns="45707">
            <a:spAutoFit/>
          </a:bodyPr>
          <a:lstStyle>
            <a:lvl1pPr>
              <a:defRPr sz="1100" i="1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r>
              <a:t>*stats via Hootsuite &amp; We Are Social study, April 2021</a:t>
            </a:r>
          </a:p>
        </p:txBody>
      </p:sp>
      <p:sp>
        <p:nvSpPr>
          <p:cNvPr id="150" name="4.33B   active social media users…"/>
          <p:cNvSpPr txBox="1"/>
          <p:nvPr/>
        </p:nvSpPr>
        <p:spPr>
          <a:xfrm>
            <a:off x="827823" y="2948603"/>
            <a:ext cx="9763758" cy="197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>
              <a:lnSpc>
                <a:spcPct val="150000"/>
              </a:lnSpc>
              <a:defRPr sz="2100"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099" b="1">
                <a:solidFill>
                  <a:schemeClr val="accent3">
                    <a:lumOff val="8529"/>
                  </a:schemeClr>
                </a:solidFill>
              </a:rPr>
              <a:t>4.33B</a:t>
            </a:r>
            <a:r>
              <a:rPr sz="2099"/>
              <a:t>  </a:t>
            </a:r>
            <a:r>
              <a:rPr sz="2099">
                <a:solidFill>
                  <a:srgbClr val="FFFFFF"/>
                </a:solidFill>
              </a:rPr>
              <a:t> </a:t>
            </a:r>
            <a:r>
              <a:rPr sz="2099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active social media users</a:t>
            </a:r>
          </a:p>
          <a:p>
            <a:pPr>
              <a:lnSpc>
                <a:spcPct val="150000"/>
              </a:lnSpc>
              <a:defRPr sz="2100"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lang="en-US" sz="2099" b="1">
                <a:solidFill>
                  <a:schemeClr val="accent3">
                    <a:lumOff val="8529"/>
                  </a:schemeClr>
                </a:solidFill>
              </a:rPr>
              <a:t> </a:t>
            </a:r>
            <a:r>
              <a:rPr sz="2099" b="1">
                <a:solidFill>
                  <a:schemeClr val="accent3">
                    <a:lumOff val="8529"/>
                  </a:schemeClr>
                </a:solidFill>
              </a:rPr>
              <a:t>55%</a:t>
            </a:r>
            <a:r>
              <a:rPr sz="2099">
                <a:solidFill>
                  <a:srgbClr val="FFFFFF"/>
                </a:solidFill>
              </a:rPr>
              <a:t>   </a:t>
            </a:r>
            <a:r>
              <a:rPr lang="en-US" sz="2099">
                <a:solidFill>
                  <a:srgbClr val="FFFFFF"/>
                </a:solidFill>
              </a:rPr>
              <a:t>  </a:t>
            </a:r>
            <a:r>
              <a:rPr sz="2099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social media users as a percentage of global population</a:t>
            </a:r>
          </a:p>
          <a:p>
            <a:pPr>
              <a:lnSpc>
                <a:spcPct val="150000"/>
              </a:lnSpc>
              <a:defRPr sz="2100"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099" b="1">
                <a:solidFill>
                  <a:schemeClr val="accent3">
                    <a:lumOff val="8529"/>
                  </a:schemeClr>
                </a:solidFill>
              </a:rPr>
              <a:t>2 hours 30 minutes</a:t>
            </a:r>
            <a:r>
              <a:rPr sz="2099">
                <a:solidFill>
                  <a:srgbClr val="FFFFFF"/>
                </a:solidFill>
              </a:rPr>
              <a:t>   </a:t>
            </a:r>
            <a:r>
              <a:rPr sz="2099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average time spent per day on social media</a:t>
            </a:r>
          </a:p>
          <a:p>
            <a:pPr>
              <a:lnSpc>
                <a:spcPct val="150000"/>
              </a:lnSpc>
              <a:defRPr sz="2100"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099" b="1">
                <a:solidFill>
                  <a:schemeClr val="accent3">
                    <a:lumOff val="8529"/>
                  </a:schemeClr>
                </a:solidFill>
              </a:rPr>
              <a:t>99%</a:t>
            </a:r>
            <a:r>
              <a:rPr sz="2099">
                <a:solidFill>
                  <a:srgbClr val="FFFFFF"/>
                </a:solidFill>
              </a:rPr>
              <a:t>   </a:t>
            </a:r>
            <a:r>
              <a:rPr sz="2099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percentage of social media users access via mobile device</a:t>
            </a:r>
          </a:p>
        </p:txBody>
      </p:sp>
      <p:pic>
        <p:nvPicPr>
          <p:cNvPr id="151" name="Screen Shot 2020-08-13 at 11.50.58 AM.png" descr="Screen Shot 2020-08-13 at 11.50.58 AM.png"/>
          <p:cNvPicPr>
            <a:picLocks/>
          </p:cNvPicPr>
          <p:nvPr/>
        </p:nvPicPr>
        <p:blipFill>
          <a:blip r:embed="rId3"/>
          <a:srcRect l="187" r="99334" b="604"/>
          <a:stretch>
            <a:fillRect/>
          </a:stretch>
        </p:blipFill>
        <p:spPr>
          <a:xfrm>
            <a:off x="-824632" y="140358"/>
            <a:ext cx="33967" cy="657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84492" y="6580621"/>
            <a:ext cx="153275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54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X2020_gradient.png" descr="MAX2020_gradient.png">
            <a:extLst>
              <a:ext uri="{FF2B5EF4-FFF2-40B4-BE49-F238E27FC236}">
                <a16:creationId xmlns:a16="http://schemas.microsoft.com/office/drawing/2014/main" id="{5BDBCDBE-688D-D84B-B9B5-5D2806C4B5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ounded Rectangle"/>
          <p:cNvSpPr/>
          <p:nvPr/>
        </p:nvSpPr>
        <p:spPr>
          <a:xfrm>
            <a:off x="7860578" y="2776897"/>
            <a:ext cx="2926866" cy="744027"/>
          </a:xfrm>
          <a:prstGeom prst="roundRect">
            <a:avLst>
              <a:gd name="adj" fmla="val 47782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83" name="Rounded Rectangle"/>
          <p:cNvSpPr/>
          <p:nvPr/>
        </p:nvSpPr>
        <p:spPr>
          <a:xfrm>
            <a:off x="3996828" y="2776897"/>
            <a:ext cx="3283521" cy="744027"/>
          </a:xfrm>
          <a:prstGeom prst="roundRect">
            <a:avLst>
              <a:gd name="adj" fmla="val 47782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85" name="object 2"/>
          <p:cNvSpPr txBox="1"/>
          <p:nvPr/>
        </p:nvSpPr>
        <p:spPr>
          <a:xfrm>
            <a:off x="4219031" y="2904626"/>
            <a:ext cx="3180103" cy="516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lnSpc>
                <a:spcPct val="80000"/>
              </a:lnSpc>
              <a:spcBef>
                <a:spcPts val="100"/>
              </a:spcBef>
              <a:defRPr sz="2100" b="1" spc="-5">
                <a:solidFill>
                  <a:schemeClr val="accent3">
                    <a:lumOff val="8529"/>
                  </a:schemeClr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2099" dirty="0"/>
              <a:t>Influencers, platforms, &amp; decision</a:t>
            </a:r>
            <a:r>
              <a:rPr lang="en-US" sz="2099" dirty="0"/>
              <a:t> making</a:t>
            </a:r>
            <a:endParaRPr sz="2099" dirty="0"/>
          </a:p>
        </p:txBody>
      </p:sp>
      <p:sp>
        <p:nvSpPr>
          <p:cNvPr id="186" name="TextBox 5"/>
          <p:cNvSpPr txBox="1"/>
          <p:nvPr/>
        </p:nvSpPr>
        <p:spPr>
          <a:xfrm>
            <a:off x="4172530" y="3852104"/>
            <a:ext cx="3088686" cy="1692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>
              <a:defRPr sz="13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300" dirty="0"/>
              <a:t>More than half of Internet users say social influences </a:t>
            </a:r>
            <a:r>
              <a:rPr lang="en-US" sz="1300" dirty="0"/>
              <a:t>their </a:t>
            </a:r>
            <a:r>
              <a:rPr sz="1300" dirty="0"/>
              <a:t>decision</a:t>
            </a:r>
            <a:r>
              <a:rPr lang="en-US" sz="1300" dirty="0"/>
              <a:t> making</a:t>
            </a:r>
            <a:endParaRPr sz="1300" dirty="0"/>
          </a:p>
          <a:p>
            <a:pPr>
              <a:defRPr sz="13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endParaRPr sz="1300" dirty="0"/>
          </a:p>
          <a:p>
            <a:pPr>
              <a:defRPr sz="13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300" dirty="0"/>
              <a:t>53% of Gen-Z use social more than search to research brands</a:t>
            </a:r>
          </a:p>
          <a:p>
            <a:pPr>
              <a:defRPr sz="13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endParaRPr sz="1300" dirty="0"/>
          </a:p>
          <a:p>
            <a:pPr>
              <a:defRPr sz="13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300" dirty="0"/>
              <a:t>People are more likely to trust friends, family, and social influencers than brands</a:t>
            </a:r>
            <a:endParaRPr sz="1400" dirty="0">
              <a:latin typeface="Adobe Clean"/>
              <a:ea typeface="Adobe Clean"/>
              <a:cs typeface="Adobe Clean"/>
              <a:sym typeface="Adobe Clean"/>
            </a:endParaRPr>
          </a:p>
        </p:txBody>
      </p:sp>
      <p:sp>
        <p:nvSpPr>
          <p:cNvPr id="188" name="TextBox 7"/>
          <p:cNvSpPr txBox="1"/>
          <p:nvPr/>
        </p:nvSpPr>
        <p:spPr>
          <a:xfrm>
            <a:off x="757642" y="3852104"/>
            <a:ext cx="3088686" cy="129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>
              <a:defRPr sz="1300">
                <a:solidFill>
                  <a:schemeClr val="accent6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300">
                <a:solidFill>
                  <a:srgbClr val="FFFFFF"/>
                </a:solidFill>
              </a:rPr>
              <a:t>81% of US adults use</a:t>
            </a:r>
            <a:r>
              <a:rPr sz="1300"/>
              <a:t> </a:t>
            </a:r>
            <a:r>
              <a:rPr sz="1300">
                <a:solidFill>
                  <a:schemeClr val="accent3">
                    <a:lumOff val="8529"/>
                  </a:schemeClr>
                </a:solidFill>
              </a:rPr>
              <a:t>YouTube</a:t>
            </a:r>
          </a:p>
          <a:p>
            <a:pPr>
              <a:defRPr sz="1300">
                <a:solidFill>
                  <a:srgbClr val="5F5F5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endParaRPr sz="1300">
              <a:solidFill>
                <a:schemeClr val="accent3">
                  <a:lumOff val="8529"/>
                </a:schemeClr>
              </a:solidFill>
            </a:endParaRPr>
          </a:p>
          <a:p>
            <a:pPr>
              <a:defRPr sz="1300">
                <a:solidFill>
                  <a:schemeClr val="accent6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300">
                <a:solidFill>
                  <a:schemeClr val="accent3">
                    <a:lumOff val="8529"/>
                  </a:schemeClr>
                </a:solidFill>
              </a:rPr>
              <a:t>TikTok</a:t>
            </a:r>
            <a:r>
              <a:rPr sz="1300">
                <a:solidFill>
                  <a:srgbClr val="000000"/>
                </a:solidFill>
              </a:rPr>
              <a:t> </a:t>
            </a:r>
            <a:r>
              <a:rPr lang="en-US" sz="1300">
                <a:solidFill>
                  <a:srgbClr val="FFFFFF"/>
                </a:solidFill>
              </a:rPr>
              <a:t>topped </a:t>
            </a:r>
            <a:r>
              <a:rPr sz="1300">
                <a:solidFill>
                  <a:srgbClr val="FFFFFF"/>
                </a:solidFill>
              </a:rPr>
              <a:t>3 billion installs</a:t>
            </a:r>
          </a:p>
          <a:p>
            <a:pPr>
              <a:defRPr sz="1300"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endParaRPr sz="1300">
              <a:solidFill>
                <a:srgbClr val="FFFFFF"/>
              </a:solidFill>
            </a:endParaRPr>
          </a:p>
          <a:p>
            <a:pPr>
              <a:defRPr sz="1300"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300">
                <a:solidFill>
                  <a:srgbClr val="FFFFFF"/>
                </a:solidFill>
              </a:rPr>
              <a:t>Head of </a:t>
            </a:r>
            <a:r>
              <a:rPr sz="1300">
                <a:solidFill>
                  <a:schemeClr val="accent3">
                    <a:lumOff val="8529"/>
                  </a:schemeClr>
                </a:solidFill>
              </a:rPr>
              <a:t>Instagram</a:t>
            </a:r>
            <a:r>
              <a:rPr sz="1300"/>
              <a:t> </a:t>
            </a:r>
            <a:r>
              <a:rPr sz="1300">
                <a:solidFill>
                  <a:srgbClr val="FFFFFF"/>
                </a:solidFill>
              </a:rPr>
              <a:t>says </a:t>
            </a:r>
            <a:r>
              <a:rPr lang="en-US" sz="1300">
                <a:solidFill>
                  <a:srgbClr val="FFFFFF"/>
                </a:solidFill>
              </a:rPr>
              <a:t>it’s now an </a:t>
            </a:r>
            <a:r>
              <a:rPr sz="1300">
                <a:solidFill>
                  <a:srgbClr val="FFFFFF"/>
                </a:solidFill>
              </a:rPr>
              <a:t>entertainment &amp; video</a:t>
            </a:r>
            <a:r>
              <a:rPr lang="en-US" sz="1300">
                <a:solidFill>
                  <a:srgbClr val="FFFFFF"/>
                </a:solidFill>
              </a:rPr>
              <a:t> platform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189" name="object 2"/>
          <p:cNvSpPr txBox="1"/>
          <p:nvPr/>
        </p:nvSpPr>
        <p:spPr>
          <a:xfrm>
            <a:off x="8096257" y="2903864"/>
            <a:ext cx="3067473" cy="52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6">
              <a:lnSpc>
                <a:spcPct val="80000"/>
              </a:lnSpc>
              <a:spcBef>
                <a:spcPts val="100"/>
              </a:spcBef>
              <a:defRPr sz="2100" b="1" spc="-5">
                <a:solidFill>
                  <a:schemeClr val="accent3">
                    <a:lumOff val="8529"/>
                  </a:schemeClr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099"/>
              <a:t>1:1 connections/</a:t>
            </a:r>
          </a:p>
          <a:p>
            <a:pPr indent="12696">
              <a:lnSpc>
                <a:spcPct val="80000"/>
              </a:lnSpc>
              <a:spcBef>
                <a:spcPts val="100"/>
              </a:spcBef>
              <a:defRPr sz="2100" b="1" spc="-5">
                <a:solidFill>
                  <a:schemeClr val="accent3">
                    <a:lumOff val="8529"/>
                  </a:schemeClr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099"/>
              <a:t>community programs</a:t>
            </a:r>
            <a:endParaRPr sz="2799" spc="-7">
              <a:solidFill>
                <a:srgbClr val="F90E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Rectangle 1"/>
          <p:cNvSpPr txBox="1"/>
          <p:nvPr/>
        </p:nvSpPr>
        <p:spPr>
          <a:xfrm>
            <a:off x="8049755" y="3852104"/>
            <a:ext cx="2976057" cy="141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 indent="12696">
              <a:spcBef>
                <a:spcPts val="100"/>
              </a:spcBef>
              <a:defRPr sz="1400" spc="-5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Niche communities are being built on Discord, Twitch, and </a:t>
            </a:r>
            <a:r>
              <a:rPr sz="1400" dirty="0" err="1"/>
              <a:t>TikTok</a:t>
            </a:r>
            <a:endParaRPr sz="1400" dirty="0"/>
          </a:p>
          <a:p>
            <a:pPr indent="12696">
              <a:spcBef>
                <a:spcPts val="100"/>
              </a:spcBef>
              <a:defRPr sz="1400" spc="-5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endParaRPr sz="1400" dirty="0"/>
          </a:p>
          <a:p>
            <a:pPr indent="12696">
              <a:spcBef>
                <a:spcPts val="100"/>
              </a:spcBef>
              <a:defRPr sz="1400" spc="-5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CSR and social justice initiatives drive continued impact on corporate</a:t>
            </a:r>
            <a:r>
              <a:rPr lang="en-US" sz="1400" dirty="0"/>
              <a:t> </a:t>
            </a:r>
            <a:r>
              <a:rPr sz="1400" dirty="0"/>
              <a:t>reputation</a:t>
            </a:r>
            <a:r>
              <a:rPr lang="en-US" sz="1400" dirty="0"/>
              <a:t> and attracting top talent.</a:t>
            </a:r>
            <a:endParaRPr sz="1400"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84695" y="6580621"/>
            <a:ext cx="152869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92" name="MAX2020_gradient.png" descr="MAX2020_gradient.png"/>
          <p:cNvPicPr>
            <a:picLocks noChangeAspect="1"/>
          </p:cNvPicPr>
          <p:nvPr/>
        </p:nvPicPr>
        <p:blipFill>
          <a:blip r:embed="rId3"/>
          <a:srcRect l="2826" t="95445"/>
          <a:stretch>
            <a:fillRect/>
          </a:stretch>
        </p:blipFill>
        <p:spPr>
          <a:xfrm>
            <a:off x="-9661" y="6533682"/>
            <a:ext cx="11754051" cy="312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sp>
        <p:nvSpPr>
          <p:cNvPr id="195" name="Social is always evolving."/>
          <p:cNvSpPr txBox="1"/>
          <p:nvPr/>
        </p:nvSpPr>
        <p:spPr>
          <a:xfrm>
            <a:off x="684560" y="1268729"/>
            <a:ext cx="11491017" cy="190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>
            <a:lvl1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r>
              <a:rPr sz="3899"/>
              <a:t>Social is always evolving.</a:t>
            </a:r>
          </a:p>
        </p:txBody>
      </p:sp>
      <p:sp>
        <p:nvSpPr>
          <p:cNvPr id="196" name="TextBox 5"/>
          <p:cNvSpPr txBox="1"/>
          <p:nvPr/>
        </p:nvSpPr>
        <p:spPr>
          <a:xfrm>
            <a:off x="711057" y="1889598"/>
            <a:ext cx="6180210" cy="40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>
              <a:defRPr sz="20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r>
              <a:rPr sz="1999"/>
              <a:t>If we don't lead, we risk falling behind.</a:t>
            </a:r>
          </a:p>
        </p:txBody>
      </p:sp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A41D72FA-E575-FC4E-BBB0-92501AAD2587}"/>
              </a:ext>
            </a:extLst>
          </p:cNvPr>
          <p:cNvSpPr/>
          <p:nvPr/>
        </p:nvSpPr>
        <p:spPr>
          <a:xfrm>
            <a:off x="387188" y="2773911"/>
            <a:ext cx="3283521" cy="744027"/>
          </a:xfrm>
          <a:prstGeom prst="roundRect">
            <a:avLst>
              <a:gd name="adj" fmla="val 47782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31EBB4F1-14D7-4847-904F-D38CD4AB51CD}"/>
              </a:ext>
            </a:extLst>
          </p:cNvPr>
          <p:cNvSpPr txBox="1"/>
          <p:nvPr/>
        </p:nvSpPr>
        <p:spPr>
          <a:xfrm>
            <a:off x="662642" y="2919302"/>
            <a:ext cx="3180103" cy="52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lnSpc>
                <a:spcPct val="80000"/>
              </a:lnSpc>
              <a:spcBef>
                <a:spcPts val="100"/>
              </a:spcBef>
              <a:defRPr sz="2100" b="1" spc="-5">
                <a:solidFill>
                  <a:schemeClr val="accent3">
                    <a:lumOff val="8529"/>
                  </a:schemeClr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lang="en-US" sz="2099"/>
              <a:t>The massive shift to </a:t>
            </a:r>
          </a:p>
          <a:p>
            <a:r>
              <a:rPr lang="en-US" sz="2099"/>
              <a:t>video first </a:t>
            </a:r>
            <a:endParaRPr sz="2099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ounded Rectangle"/>
          <p:cNvSpPr/>
          <p:nvPr/>
        </p:nvSpPr>
        <p:spPr>
          <a:xfrm>
            <a:off x="783198" y="3354564"/>
            <a:ext cx="3136318" cy="397417"/>
          </a:xfrm>
          <a:prstGeom prst="roundRect">
            <a:avLst>
              <a:gd name="adj" fmla="val 50000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157" name="object 2"/>
          <p:cNvSpPr txBox="1"/>
          <p:nvPr/>
        </p:nvSpPr>
        <p:spPr>
          <a:xfrm>
            <a:off x="907265" y="3361552"/>
            <a:ext cx="3149016" cy="34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200" b="1" spc="-4">
                <a:solidFill>
                  <a:schemeClr val="accent3">
                    <a:lumOff val="8529"/>
                  </a:schemeClr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2199" dirty="0"/>
              <a:t>On all </a:t>
            </a:r>
            <a:r>
              <a:rPr lang="en-US" sz="2199" dirty="0"/>
              <a:t>6 </a:t>
            </a:r>
            <a:r>
              <a:rPr sz="2199" dirty="0"/>
              <a:t>major platforms</a:t>
            </a:r>
          </a:p>
        </p:txBody>
      </p:sp>
      <p:sp>
        <p:nvSpPr>
          <p:cNvPr id="158" name="object 2"/>
          <p:cNvSpPr txBox="1"/>
          <p:nvPr/>
        </p:nvSpPr>
        <p:spPr>
          <a:xfrm>
            <a:off x="775220" y="5019572"/>
            <a:ext cx="10062678" cy="261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6">
              <a:spcBef>
                <a:spcPts val="100"/>
              </a:spcBef>
              <a:defRPr sz="1700" spc="-3"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1699" dirty="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Ranging from </a:t>
            </a:r>
            <a:r>
              <a:rPr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(@adobe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, @</a:t>
            </a:r>
            <a:r>
              <a:rPr lang="en-US" sz="1699" dirty="0" err="1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Adobecareers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, @</a:t>
            </a:r>
            <a:r>
              <a:rPr lang="en-US" sz="1699" dirty="0" err="1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AdobeLife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, @</a:t>
            </a:r>
            <a:r>
              <a:rPr lang="en-US" sz="1699" dirty="0" err="1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AdobeUK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, @</a:t>
            </a:r>
            <a:r>
              <a:rPr lang="en-US" sz="1699" dirty="0" err="1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AdobeArmenia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, @</a:t>
            </a:r>
            <a:r>
              <a:rPr lang="en-US" sz="1699" dirty="0" err="1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AdobeResearch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, </a:t>
            </a:r>
            <a:r>
              <a:rPr lang="en-US" sz="1699" dirty="0" err="1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etc</a:t>
            </a:r>
            <a:r>
              <a:rPr lang="en-US" sz="1699" dirty="0">
                <a:solidFill>
                  <a:srgbClr val="808080"/>
                </a:solidFill>
                <a:latin typeface="Adobe Clean Light"/>
                <a:ea typeface="Adobe Clean Light"/>
                <a:cs typeface="Adobe Clean Light"/>
                <a:sym typeface="Adobe Clean Light"/>
              </a:rPr>
              <a:t>)</a:t>
            </a:r>
            <a:endParaRPr sz="1699" dirty="0"/>
          </a:p>
        </p:txBody>
      </p:sp>
      <p:sp>
        <p:nvSpPr>
          <p:cNvPr id="159" name="Adobe operates…"/>
          <p:cNvSpPr txBox="1"/>
          <p:nvPr/>
        </p:nvSpPr>
        <p:spPr>
          <a:xfrm>
            <a:off x="697809" y="1268729"/>
            <a:ext cx="11491017" cy="121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/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 err="1"/>
              <a:t>Adobe</a:t>
            </a:r>
            <a:r>
              <a:rPr lang="en-US" sz="3899" dirty="0" err="1"/>
              <a:t>Life</a:t>
            </a:r>
            <a:r>
              <a:rPr sz="3899" dirty="0"/>
              <a:t> operates</a:t>
            </a:r>
          </a:p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lang="en-US" sz="3899" dirty="0"/>
              <a:t>20+</a:t>
            </a:r>
            <a:r>
              <a:rPr sz="3899" dirty="0"/>
              <a:t> social channels</a:t>
            </a:r>
          </a:p>
        </p:txBody>
      </p:sp>
      <p:grpSp>
        <p:nvGrpSpPr>
          <p:cNvPr id="167" name="Group"/>
          <p:cNvGrpSpPr/>
          <p:nvPr/>
        </p:nvGrpSpPr>
        <p:grpSpPr>
          <a:xfrm>
            <a:off x="5265280" y="396719"/>
            <a:ext cx="4825978" cy="462472"/>
            <a:chOff x="0" y="0"/>
            <a:chExt cx="4827234" cy="462590"/>
          </a:xfrm>
        </p:grpSpPr>
        <p:pic>
          <p:nvPicPr>
            <p:cNvPr id="160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8470" y="0"/>
              <a:ext cx="731507" cy="457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1445"/>
              <a:ext cx="482599" cy="271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175" y="69553"/>
              <a:ext cx="560438" cy="31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5759" y="52663"/>
              <a:ext cx="357254" cy="357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icture 8" descr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1147" y="29900"/>
              <a:ext cx="321105" cy="374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600px-LinkedIn_logo_initials.png" descr="600px-LinkedIn_logo_initials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0557" y="75240"/>
              <a:ext cx="3429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interest-logo.png" descr="Pinterest-log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5434" y="30790"/>
              <a:ext cx="4318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83578" y="6580621"/>
            <a:ext cx="155104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69" name="MAX2020_gradient.png" descr="MAX2020_gradient.png"/>
          <p:cNvPicPr>
            <a:picLocks noChangeAspect="1"/>
          </p:cNvPicPr>
          <p:nvPr/>
        </p:nvPicPr>
        <p:blipFill>
          <a:blip r:embed="rId9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14" descr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dirty="0"/>
              <a:t>©2021 Adobe. All Rights Reserved. Adobe Confidential.</a:t>
            </a:r>
          </a:p>
        </p:txBody>
      </p:sp>
      <p:sp>
        <p:nvSpPr>
          <p:cNvPr id="172" name="Rectangle"/>
          <p:cNvSpPr/>
          <p:nvPr/>
        </p:nvSpPr>
        <p:spPr>
          <a:xfrm>
            <a:off x="5171724" y="340991"/>
            <a:ext cx="5013091" cy="57392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07" rIns="45707" anchor="ctr"/>
          <a:lstStyle/>
          <a:p>
            <a:endParaRPr sz="1799"/>
          </a:p>
        </p:txBody>
      </p:sp>
      <p:grpSp>
        <p:nvGrpSpPr>
          <p:cNvPr id="180" name="Group"/>
          <p:cNvGrpSpPr/>
          <p:nvPr/>
        </p:nvGrpSpPr>
        <p:grpSpPr>
          <a:xfrm>
            <a:off x="5235471" y="3254171"/>
            <a:ext cx="4864056" cy="598204"/>
            <a:chOff x="0" y="0"/>
            <a:chExt cx="4865322" cy="598358"/>
          </a:xfrm>
        </p:grpSpPr>
        <p:pic>
          <p:nvPicPr>
            <p:cNvPr id="173" name="Youtube_Fill_White.png" descr="Youtube_Fill_White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73073"/>
              <a:ext cx="672404" cy="472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Twitter_Fill_White.png" descr="Twitter_Fill_Whit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9118" y="65642"/>
              <a:ext cx="595925" cy="487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LinkedIn_Fill_Whitepng.png" descr="LinkedIn_Fill_Whitepng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99243" y="15900"/>
              <a:ext cx="566079" cy="566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Instagram_Fill_White.png" descr="Instagram_Fill_White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03037" y="12141"/>
              <a:ext cx="574076" cy="574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Facebook_Fill_White.png" descr="Facebook_Fill_White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59998" y="12141"/>
              <a:ext cx="574076" cy="574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TikTok_Fill.png" descr="TikTok_Fill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07744" y="0"/>
              <a:ext cx="517829" cy="598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X2020_gradient.png" descr="MAX2020_gradient.png">
            <a:extLst>
              <a:ext uri="{FF2B5EF4-FFF2-40B4-BE49-F238E27FC236}">
                <a16:creationId xmlns:a16="http://schemas.microsoft.com/office/drawing/2014/main" id="{B87627B0-1E89-5A43-937F-5A33BD7F2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ounded Rectangle"/>
          <p:cNvSpPr/>
          <p:nvPr/>
        </p:nvSpPr>
        <p:spPr>
          <a:xfrm>
            <a:off x="693238" y="2845460"/>
            <a:ext cx="876615" cy="418991"/>
          </a:xfrm>
          <a:prstGeom prst="roundRect">
            <a:avLst>
              <a:gd name="adj" fmla="val 50000"/>
            </a:avLst>
          </a:prstGeom>
          <a:ln w="12700">
            <a:solidFill>
              <a:schemeClr val="accent3">
                <a:lumOff val="8529"/>
              </a:schemeClr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201" name="object 2"/>
          <p:cNvSpPr txBox="1"/>
          <p:nvPr/>
        </p:nvSpPr>
        <p:spPr>
          <a:xfrm>
            <a:off x="838704" y="2857649"/>
            <a:ext cx="952253" cy="38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 spc="-5">
                <a:solidFill>
                  <a:schemeClr val="accent3">
                    <a:lumOff val="8529"/>
                  </a:schemeClr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2399"/>
              <a:t>Past</a:t>
            </a:r>
          </a:p>
        </p:txBody>
      </p:sp>
      <p:sp>
        <p:nvSpPr>
          <p:cNvPr id="202" name="Rounded Rectangle"/>
          <p:cNvSpPr/>
          <p:nvPr/>
        </p:nvSpPr>
        <p:spPr>
          <a:xfrm>
            <a:off x="5497667" y="2845460"/>
            <a:ext cx="1989388" cy="418991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  <a:miter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203" name="object 2"/>
          <p:cNvSpPr txBox="1"/>
          <p:nvPr/>
        </p:nvSpPr>
        <p:spPr>
          <a:xfrm>
            <a:off x="5688118" y="2857649"/>
            <a:ext cx="4735866" cy="38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 spc="-5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2399"/>
              <a:t>Evolving to...</a:t>
            </a:r>
          </a:p>
        </p:txBody>
      </p:sp>
      <p:sp>
        <p:nvSpPr>
          <p:cNvPr id="204" name="Last touch marketing support…"/>
          <p:cNvSpPr txBox="1"/>
          <p:nvPr/>
        </p:nvSpPr>
        <p:spPr>
          <a:xfrm>
            <a:off x="711014" y="3784508"/>
            <a:ext cx="4151819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 marL="150349" indent="-150349">
              <a:buSzPct val="100000"/>
              <a:buChar char="•"/>
              <a:defRPr sz="15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500" dirty="0"/>
              <a:t>Last</a:t>
            </a:r>
            <a:r>
              <a:rPr lang="en-US" sz="1500" dirty="0"/>
              <a:t>-Touch Marketing Support</a:t>
            </a:r>
          </a:p>
          <a:p>
            <a:pPr marL="150349" indent="-150349">
              <a:buSzPct val="100000"/>
              <a:buChar char="•"/>
              <a:defRPr sz="15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500" dirty="0"/>
              <a:t>Product</a:t>
            </a:r>
            <a:r>
              <a:rPr lang="en-US" sz="1500" dirty="0"/>
              <a:t>/Careers</a:t>
            </a:r>
            <a:r>
              <a:rPr sz="1500" dirty="0"/>
              <a:t>-Centric Messaging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Inconsistent Social KPIs &amp; Reporting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Reactive Social Listening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Disparate Community Management</a:t>
            </a:r>
          </a:p>
          <a:p>
            <a:pPr>
              <a:defRPr sz="1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400" dirty="0"/>
          </a:p>
          <a:p>
            <a:pPr>
              <a:defRPr sz="1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400" dirty="0"/>
          </a:p>
          <a:p>
            <a:pPr>
              <a:defRPr sz="1400">
                <a:latin typeface="Courier"/>
                <a:ea typeface="Courier"/>
                <a:cs typeface="Courier"/>
                <a:sym typeface="Courier"/>
              </a:defRPr>
            </a:pPr>
            <a:endParaRPr sz="1400" dirty="0"/>
          </a:p>
        </p:txBody>
      </p:sp>
      <p:sp>
        <p:nvSpPr>
          <p:cNvPr id="205" name="Social-First Programs (AKA Made-For-Platform Content)…"/>
          <p:cNvSpPr txBox="1"/>
          <p:nvPr/>
        </p:nvSpPr>
        <p:spPr>
          <a:xfrm>
            <a:off x="5484971" y="3784508"/>
            <a:ext cx="6069019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Social-First Programs (AKA Made-For-Platform Content)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Audience-Centric Messaging with Product</a:t>
            </a:r>
            <a:r>
              <a:rPr lang="en-US" sz="1400" dirty="0"/>
              <a:t>/Careers</a:t>
            </a:r>
            <a:r>
              <a:rPr sz="1400" dirty="0"/>
              <a:t> Integration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Streamlined Social Measurement Framework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Integrated, Full-Funnel Approach to Paid Social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lang="en-US" sz="1400" dirty="0"/>
              <a:t>Candidate</a:t>
            </a:r>
            <a:r>
              <a:rPr sz="1400" dirty="0"/>
              <a:t>-Driven, Proactive Social Intelligence</a:t>
            </a:r>
          </a:p>
          <a:p>
            <a:pPr marL="140326" indent="-140326">
              <a:buSzPct val="100000"/>
              <a:buChar char="•"/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sz="1400" dirty="0"/>
              <a:t>Centralized Community Management &amp; Engagement</a:t>
            </a:r>
          </a:p>
          <a:p>
            <a:pPr>
              <a:defRPr sz="14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400" dirty="0"/>
          </a:p>
          <a:p>
            <a:pPr>
              <a:defRPr sz="1400">
                <a:latin typeface="Courier"/>
                <a:ea typeface="Courier"/>
                <a:cs typeface="Courier"/>
                <a:sym typeface="Courier"/>
              </a:defRPr>
            </a:pPr>
            <a:endParaRPr sz="1400" dirty="0"/>
          </a:p>
          <a:p>
            <a:pPr>
              <a:defRPr sz="1400">
                <a:latin typeface="Courier"/>
                <a:ea typeface="Courier"/>
                <a:cs typeface="Courier"/>
                <a:sym typeface="Courier"/>
              </a:defRPr>
            </a:pPr>
            <a:endParaRPr sz="1400" dirty="0"/>
          </a:p>
        </p:txBody>
      </p:sp>
      <p:sp>
        <p:nvSpPr>
          <p:cNvPr id="206" name="Arrow"/>
          <p:cNvSpPr/>
          <p:nvPr/>
        </p:nvSpPr>
        <p:spPr>
          <a:xfrm>
            <a:off x="2036587" y="2895739"/>
            <a:ext cx="3109297" cy="380901"/>
          </a:xfrm>
          <a:prstGeom prst="rightArrow">
            <a:avLst>
              <a:gd name="adj1" fmla="val 26737"/>
              <a:gd name="adj2" fmla="val 103333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82308" y="6580621"/>
            <a:ext cx="157643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09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sp>
        <p:nvSpPr>
          <p:cNvPr id="211" name="Where We’re Going"/>
          <p:cNvSpPr txBox="1"/>
          <p:nvPr/>
        </p:nvSpPr>
        <p:spPr>
          <a:xfrm>
            <a:off x="697809" y="1268729"/>
            <a:ext cx="11491017" cy="121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>
            <a:lvl1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lvl1pPr>
          </a:lstStyle>
          <a:p>
            <a:r>
              <a:rPr sz="3899"/>
              <a:t>Where We’re Going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82B3-07E8-4241-8C20-4B3770DA5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805" y="3113532"/>
            <a:ext cx="5907024" cy="630936"/>
          </a:xfrm>
        </p:spPr>
        <p:txBody>
          <a:bodyPr/>
          <a:lstStyle/>
          <a:p>
            <a:r>
              <a:rPr lang="en-US" dirty="0"/>
              <a:t>Our momentum</a:t>
            </a:r>
          </a:p>
        </p:txBody>
      </p:sp>
    </p:spTree>
    <p:extLst>
      <p:ext uri="{BB962C8B-B14F-4D97-AF65-F5344CB8AC3E}">
        <p14:creationId xmlns:p14="http://schemas.microsoft.com/office/powerpoint/2010/main" val="391169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X2020_gradient.png" descr="MAX2020_gradient.png">
            <a:extLst>
              <a:ext uri="{FF2B5EF4-FFF2-40B4-BE49-F238E27FC236}">
                <a16:creationId xmlns:a16="http://schemas.microsoft.com/office/drawing/2014/main" id="{E5DD01D8-1FE6-3149-8224-D60444A5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ounded Rectangle"/>
          <p:cNvSpPr/>
          <p:nvPr/>
        </p:nvSpPr>
        <p:spPr>
          <a:xfrm>
            <a:off x="547382" y="3570188"/>
            <a:ext cx="2350195" cy="355508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  <a:miter lim="400000"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218" name="object 2"/>
          <p:cNvSpPr txBox="1"/>
          <p:nvPr/>
        </p:nvSpPr>
        <p:spPr>
          <a:xfrm>
            <a:off x="661656" y="3128768"/>
            <a:ext cx="2375589" cy="77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696">
              <a:lnSpc>
                <a:spcPct val="12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pPr>
            <a:r>
              <a:rPr sz="2199" dirty="0"/>
              <a:t>We’ve built a </a:t>
            </a:r>
            <a:br>
              <a:rPr sz="2199" dirty="0"/>
            </a:br>
            <a:r>
              <a:rPr sz="2199" dirty="0"/>
              <a:t>Social Newsroom</a:t>
            </a:r>
          </a:p>
        </p:txBody>
      </p:sp>
      <p:sp>
        <p:nvSpPr>
          <p:cNvPr id="219" name="TextBox 13"/>
          <p:cNvSpPr txBox="1"/>
          <p:nvPr/>
        </p:nvSpPr>
        <p:spPr>
          <a:xfrm>
            <a:off x="660034" y="4128247"/>
            <a:ext cx="3047207" cy="95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r>
              <a:rPr lang="en-US" sz="1400" dirty="0"/>
              <a:t>We l</a:t>
            </a:r>
            <a:r>
              <a:rPr sz="1400" dirty="0"/>
              <a:t>everage social listening and pop culture trends to participate in real-time,  relevant conversations</a:t>
            </a:r>
          </a:p>
          <a:p>
            <a: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pPr>
            <a:endParaRPr sz="1400" dirty="0"/>
          </a:p>
        </p:txBody>
      </p:sp>
      <p:sp>
        <p:nvSpPr>
          <p:cNvPr id="220" name="We’re cementing…"/>
          <p:cNvSpPr txBox="1"/>
          <p:nvPr/>
        </p:nvSpPr>
        <p:spPr>
          <a:xfrm>
            <a:off x="672416" y="684681"/>
            <a:ext cx="7783074" cy="228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/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/>
              <a:t>We’re cementing</a:t>
            </a:r>
          </a:p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/>
              <a:t>Adobe's cultural </a:t>
            </a:r>
          </a:p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/>
              <a:t>relevance.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83172" y="6580621"/>
            <a:ext cx="155916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225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449A815-4945-9E4D-B37A-35E04A4D9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17" y="810356"/>
            <a:ext cx="3189626" cy="4128247"/>
          </a:xfrm>
          <a:prstGeom prst="rect">
            <a:avLst/>
          </a:prstGeom>
        </p:spPr>
      </p:pic>
      <p:pic>
        <p:nvPicPr>
          <p:cNvPr id="7" name="Picture 6" descr="Text, application&#10;&#10;Description automatically generated">
            <a:extLst>
              <a:ext uri="{FF2B5EF4-FFF2-40B4-BE49-F238E27FC236}">
                <a16:creationId xmlns:a16="http://schemas.microsoft.com/office/drawing/2014/main" id="{35C5F16F-0D37-9948-BE3D-30D63A854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102" y="3439395"/>
            <a:ext cx="2498422" cy="24984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X2020_gradient.png" descr="MAX2020_gradient.png">
            <a:extLst>
              <a:ext uri="{FF2B5EF4-FFF2-40B4-BE49-F238E27FC236}">
                <a16:creationId xmlns:a16="http://schemas.microsoft.com/office/drawing/2014/main" id="{6AB1C611-E780-944E-BC0D-F638542CB4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" t="95445"/>
          <a:stretch>
            <a:fillRect/>
          </a:stretch>
        </p:blipFill>
        <p:spPr>
          <a:xfrm>
            <a:off x="-9661" y="6533682"/>
            <a:ext cx="11893239" cy="3343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ounded Rectangle"/>
          <p:cNvSpPr/>
          <p:nvPr/>
        </p:nvSpPr>
        <p:spPr>
          <a:xfrm rot="21597451">
            <a:off x="555681" y="3567480"/>
            <a:ext cx="1980277" cy="355818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  <a:miter lim="400000"/>
          </a:ln>
        </p:spPr>
        <p:txBody>
          <a:bodyPr lIns="45707" rIns="45707" anchor="ctr"/>
          <a:lstStyle/>
          <a:p>
            <a:endParaRPr sz="1799"/>
          </a:p>
        </p:txBody>
      </p:sp>
      <p:sp>
        <p:nvSpPr>
          <p:cNvPr id="244" name="object 2"/>
          <p:cNvSpPr txBox="1"/>
          <p:nvPr/>
        </p:nvSpPr>
        <p:spPr>
          <a:xfrm>
            <a:off x="661656" y="3128768"/>
            <a:ext cx="2375589" cy="77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lnSpc>
                <a:spcPct val="120000"/>
              </a:lnSpc>
              <a:spcBef>
                <a:spcPts val="100"/>
              </a:spcBef>
              <a:defRPr sz="2200" b="1" spc="-6">
                <a:solidFill>
                  <a:schemeClr val="accent2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2199"/>
              <a:t>We represent Diverse Voices</a:t>
            </a:r>
          </a:p>
        </p:txBody>
      </p:sp>
      <p:sp>
        <p:nvSpPr>
          <p:cNvPr id="245" name="TextBox 13"/>
          <p:cNvSpPr txBox="1"/>
          <p:nvPr/>
        </p:nvSpPr>
        <p:spPr>
          <a:xfrm>
            <a:off x="639719" y="4118089"/>
            <a:ext cx="304720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>
              <a:defRPr sz="1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r>
              <a:rPr lang="en-US" dirty="0"/>
              <a:t>We drive this messaging through</a:t>
            </a:r>
            <a:r>
              <a:rPr dirty="0"/>
              <a:t> programs like </a:t>
            </a:r>
            <a:r>
              <a:rPr lang="en-US" dirty="0"/>
              <a:t>Adobe For All: My Story</a:t>
            </a:r>
            <a:r>
              <a:rPr dirty="0"/>
              <a:t>, </a:t>
            </a:r>
            <a:r>
              <a:rPr lang="en-US" dirty="0"/>
              <a:t>BEN at Adobe</a:t>
            </a:r>
            <a:r>
              <a:rPr dirty="0"/>
              <a:t>, and more</a:t>
            </a:r>
            <a:r>
              <a:rPr lang="en-US" dirty="0"/>
              <a:t> cultural moments.</a:t>
            </a:r>
            <a:endParaRPr dirty="0">
              <a:latin typeface="Adobe Clean"/>
              <a:ea typeface="Adobe Clean"/>
              <a:cs typeface="Adobe Clean"/>
              <a:sym typeface="Adobe Clean"/>
            </a:endParaRPr>
          </a:p>
        </p:txBody>
      </p:sp>
      <p:sp>
        <p:nvSpPr>
          <p:cNvPr id="246" name="We’re empowering…"/>
          <p:cNvSpPr txBox="1"/>
          <p:nvPr/>
        </p:nvSpPr>
        <p:spPr>
          <a:xfrm>
            <a:off x="672416" y="684681"/>
            <a:ext cx="8129062" cy="228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normAutofit/>
          </a:bodyPr>
          <a:lstStyle/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sz="3899" dirty="0"/>
              <a:t>We’re empowering</a:t>
            </a:r>
          </a:p>
          <a:p>
            <a:pPr>
              <a:lnSpc>
                <a:spcPct val="90000"/>
              </a:lnSpc>
              <a:defRPr sz="3900">
                <a:solidFill>
                  <a:srgbClr val="FFFFFF"/>
                </a:solidFill>
                <a:latin typeface="Druk Wide Bold"/>
                <a:ea typeface="Druk Wide Bold"/>
                <a:cs typeface="Druk Wide Bold"/>
                <a:sym typeface="Druk Wide Bold"/>
              </a:defRPr>
            </a:pPr>
            <a:r>
              <a:rPr lang="en-US" sz="3899" dirty="0"/>
              <a:t>our employees</a:t>
            </a:r>
            <a:r>
              <a:rPr sz="3899" dirty="0"/>
              <a:t>.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057" y="6580621"/>
            <a:ext cx="190146" cy="2183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49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78" y="206535"/>
            <a:ext cx="565933" cy="14709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Date Placeholder 3"/>
          <p:cNvSpPr txBox="1"/>
          <p:nvPr/>
        </p:nvSpPr>
        <p:spPr>
          <a:xfrm>
            <a:off x="9052975" y="6580621"/>
            <a:ext cx="2507513" cy="2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7" rIns="45707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t>©2021 Adobe. All Rights Reserved. Adobe Confidential.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72069E8-EC19-2E4D-8DCF-DFBBE0DF2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441" y="624400"/>
            <a:ext cx="4785416" cy="2504368"/>
          </a:xfrm>
          <a:prstGeom prst="rect">
            <a:avLst/>
          </a:prstGeom>
        </p:spPr>
      </p:pic>
      <p:pic>
        <p:nvPicPr>
          <p:cNvPr id="5" name="Picture 4" descr="A person wearing a hat and glasses&#10;&#10;Description automatically generated with low confidence">
            <a:extLst>
              <a:ext uri="{FF2B5EF4-FFF2-40B4-BE49-F238E27FC236}">
                <a16:creationId xmlns:a16="http://schemas.microsoft.com/office/drawing/2014/main" id="{4A419199-2B53-7946-A6E2-58F9685EA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441" y="3287449"/>
            <a:ext cx="4785416" cy="25043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717709&quot;&gt;&lt;/object&gt;&lt;object type=&quot;2&quot; unique_id=&quot;717710&quot;&gt;&lt;object type=&quot;3&quot; unique_id=&quot;717712&quot;&gt;&lt;property id=&quot;20148&quot; value=&quot;5&quot;/&gt;&lt;property id=&quot;20300&quot; value=&quot;Slide 10 - &amp;quot;Section Divider&amp;quot;&quot;/&gt;&lt;property id=&quot;20307&quot; value=&quot;274&quot;/&gt;&lt;/object&gt;&lt;object type=&quot;3&quot; unique_id=&quot;717778&quot;&gt;&lt;property id=&quot;20148&quot; value=&quot;5&quot;/&gt;&lt;property id=&quot;20300&quot; value=&quot;Slide 1 - &amp;quot;Title Slide&amp;quot;&quot;/&gt;&lt;property id=&quot;20307&quot; value=&quot;273&quot;/&gt;&lt;/object&gt;&lt;object type=&quot;3&quot; unique_id=&quot;717779&quot;&gt;&lt;property id=&quot;20148&quot; value=&quot;5&quot;/&gt;&lt;property id=&quot;20300&quot; value=&quot;Slide 20&quot;/&gt;&lt;property id=&quot;20307&quot; value=&quot;278&quot;/&gt;&lt;/object&gt;&lt;object type=&quot;3&quot; unique_id=&quot;717900&quot;&gt;&lt;property id=&quot;20148&quot; value=&quot;5&quot;/&gt;&lt;property id=&quot;20300&quot; value=&quot;Slide 11 - &amp;quot;White Content Slide – Graphic Footer &amp;amp; Header&amp;quot;&quot;/&gt;&lt;property id=&quot;20307&quot; value=&quot;279&quot;/&gt;&lt;/object&gt;&lt;object type=&quot;3&quot; unique_id=&quot;717901&quot;&gt;&lt;property id=&quot;20148&quot; value=&quot;5&quot;/&gt;&lt;property id=&quot;20300&quot; value=&quot;Slide 18 - &amp;quot;Black Content Slide – Graphic Footer&amp;quot;&quot;/&gt;&lt;property id=&quot;20307&quot; value=&quot;283&quot;/&gt;&lt;/object&gt;&lt;object type=&quot;3&quot; unique_id=&quot;717902&quot;&gt;&lt;property id=&quot;20148&quot; value=&quot;5&quot;/&gt;&lt;property id=&quot;20300&quot; value=&quot;Slide 17 - &amp;quot;Black Content Slide – Graphic Footer &amp;amp; Header&amp;quot;&quot;/&gt;&lt;property id=&quot;20307&quot; value=&quot;284&quot;/&gt;&lt;/object&gt;&lt;object type=&quot;3&quot; unique_id=&quot;1709896&quot;&gt;&lt;property id=&quot;20148&quot; value=&quot;5&quot;/&gt;&lt;property id=&quot;20300&quot; value=&quot;Slide 2 - &amp;quot;Additional templates and more resources&amp;quot;&quot;/&gt;&lt;property id=&quot;20307&quot; value=&quot;292&quot;/&gt;&lt;/object&gt;&lt;object type=&quot;3&quot; unique_id=&quot;1709897&quot;&gt;&lt;property id=&quot;20148&quot; value=&quot;5&quot;/&gt;&lt;property id=&quot;20300&quot; value=&quot;Slide 3 - &amp;quot;How to save this as a template within PowerPoint&amp;quot;&quot;/&gt;&lt;property id=&quot;20307&quot; value=&quot;293&quot;/&gt;&lt;/object&gt;&lt;object type=&quot;3&quot; unique_id=&quot;1709898&quot;&gt;&lt;property id=&quot;20148&quot; value=&quot;5&quot;/&gt;&lt;property id=&quot;20300&quot; value=&quot;Slide 5 - &amp;quot;Using Footers and Page Numbers&amp;quot;&quot;/&gt;&lt;property id=&quot;20307&quot; value=&quot;294&quot;/&gt;&lt;/object&gt;&lt;object type=&quot;3&quot; unique_id=&quot;1709899&quot;&gt;&lt;property id=&quot;20148&quot; value=&quot;5&quot;/&gt;&lt;property id=&quot;20300&quot; value=&quot;Slide 12 - &amp;quot;White Content Slide – Graphic Footer&amp;quot;&quot;/&gt;&lt;property id=&quot;20307&quot; value=&quot;287&quot;/&gt;&lt;/object&gt;&lt;object type=&quot;3&quot; unique_id=&quot;1709900&quot;&gt;&lt;property id=&quot;20148&quot; value=&quot;5&quot;/&gt;&lt;property id=&quot;20300&quot; value=&quot;Slide 13 - &amp;quot;White Content Slide – No Graphic&amp;quot;&quot;/&gt;&lt;property id=&quot;20307&quot; value=&quot;288&quot;/&gt;&lt;/object&gt;&lt;object type=&quot;3&quot; unique_id=&quot;1709901&quot;&gt;&lt;property id=&quot;20148&quot; value=&quot;5&quot;/&gt;&lt;property id=&quot;20300&quot; value=&quot;Slide 14 - &amp;quot;Gray Content Slide – Graphic Footer &amp;amp; Header&amp;quot;&quot;/&gt;&lt;property id=&quot;20307&quot; value=&quot;289&quot;/&gt;&lt;/object&gt;&lt;object type=&quot;3&quot; unique_id=&quot;1709902&quot;&gt;&lt;property id=&quot;20148&quot; value=&quot;5&quot;/&gt;&lt;property id=&quot;20300&quot; value=&quot;Slide 15 - &amp;quot;Gray Content Slide – Graphic Footer&amp;quot;&quot;/&gt;&lt;property id=&quot;20307&quot; value=&quot;290&quot;/&gt;&lt;/object&gt;&lt;object type=&quot;3&quot; unique_id=&quot;1709903&quot;&gt;&lt;property id=&quot;20148&quot; value=&quot;5&quot;/&gt;&lt;property id=&quot;20300&quot; value=&quot;Slide 16 - &amp;quot;Gray Content Slide – No Graphic&amp;quot;&quot;/&gt;&lt;property id=&quot;20307&quot; value=&quot;291&quot;/&gt;&lt;/object&gt;&lt;object type=&quot;3&quot; unique_id=&quot;1709904&quot;&gt;&lt;property id=&quot;20148&quot; value=&quot;5&quot;/&gt;&lt;property id=&quot;20300&quot; value=&quot;Slide 19 - &amp;quot;Black Content Slide – No Graphic&amp;quot;&quot;/&gt;&lt;property id=&quot;20307&quot; value=&quot;286&quot;/&gt;&lt;/object&gt;&lt;object type=&quot;3&quot; unique_id=&quot;1709905&quot;&gt;&lt;property id=&quot;20148&quot; value=&quot;5&quot;/&gt;&lt;property id=&quot;20300&quot; value=&quot;Slide 21&quot;/&gt;&lt;property id=&quot;20307&quot; value=&quot;285&quot;/&gt;&lt;/object&gt;&lt;object type=&quot;3&quot; unique_id=&quot;1710038&quot;&gt;&lt;property id=&quot;20148&quot; value=&quot;5&quot;/&gt;&lt;property id=&quot;20300&quot; value=&quot;Slide 4 - &amp;quot;Slide layouts&amp;quot;&quot;/&gt;&lt;property id=&quot;20307&quot; value=&quot;298&quot;/&gt;&lt;/object&gt;&lt;object type=&quot;3&quot; unique_id=&quot;1710039&quot;&gt;&lt;property id=&quot;20148&quot; value=&quot;5&quot;/&gt;&lt;property id=&quot;20300&quot; value=&quot;Slide 6 - &amp;quot;Converting old presentations to this template&amp;quot;&quot;/&gt;&lt;property id=&quot;20307&quot; value=&quot;295&quot;/&gt;&lt;/object&gt;&lt;object type=&quot;3&quot; unique_id=&quot;1710040&quot;&gt;&lt;property id=&quot;20148&quot; value=&quot;5&quot;/&gt;&lt;property id=&quot;20300&quot; value=&quot;Slide 7 - &amp;quot;Bar charts&amp;quot;&quot;/&gt;&lt;property id=&quot;20307&quot; value=&quot;296&quot;/&gt;&lt;/object&gt;&lt;object type=&quot;3&quot; unique_id=&quot;1710041&quot;&gt;&lt;property id=&quot;20148&quot; value=&quot;5&quot;/&gt;&lt;property id=&quot;20300&quot; value=&quot;Slide 8 - &amp;quot;Pie charts&amp;quot;&quot;/&gt;&lt;property id=&quot;20307&quot; value=&quot;297&quot;/&gt;&lt;/object&gt;&lt;object type=&quot;3&quot; unique_id=&quot;1710042&quot;&gt;&lt;property id=&quot;20148&quot; value=&quot;5&quot;/&gt;&lt;property id=&quot;20300&quot; value=&quot;Slide 9 - &amp;quot;Color palette&amp;quot;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Adobe Master 2020">
  <a:themeElements>
    <a:clrScheme name="Custom 1">
      <a:dk1>
        <a:srgbClr val="000000"/>
      </a:dk1>
      <a:lt1>
        <a:srgbClr val="FFFFFF"/>
      </a:lt1>
      <a:dk2>
        <a:srgbClr val="2C2C2C"/>
      </a:dk2>
      <a:lt2>
        <a:srgbClr val="F5F5F5"/>
      </a:lt2>
      <a:accent1>
        <a:srgbClr val="009C3B"/>
      </a:accent1>
      <a:accent2>
        <a:srgbClr val="2799F6"/>
      </a:accent2>
      <a:accent3>
        <a:srgbClr val="E63888"/>
      </a:accent3>
      <a:accent4>
        <a:srgbClr val="E9740A"/>
      </a:accent4>
      <a:accent5>
        <a:srgbClr val="FFCE2E"/>
      </a:accent5>
      <a:accent6>
        <a:srgbClr val="EB1000"/>
      </a:accent6>
      <a:hlink>
        <a:srgbClr val="5F5F5F"/>
      </a:hlink>
      <a:folHlink>
        <a:srgbClr val="919191"/>
      </a:folHlink>
    </a:clrScheme>
    <a:fontScheme name="Adobe 2020">
      <a:majorFont>
        <a:latin typeface="Adobe Clean ExtraBold"/>
        <a:ea typeface=""/>
        <a:cs typeface=""/>
      </a:majorFont>
      <a:minorFont>
        <a:latin typeface="Adobe Clean SemiLight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12700">
          <a:solidFill>
            <a:schemeClr val="bg1">
              <a:lumMod val="75000"/>
            </a:schemeClr>
          </a:solidFill>
        </a:ln>
      </a:spPr>
      <a:bodyPr lIns="45720" tIns="45720" rIns="45720" bIns="45720" rtlCol="0" anchor="ctr"/>
      <a:lstStyle>
        <a:defPPr algn="l">
          <a:spcBef>
            <a:spcPts val="12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C23855F04144BA50B202ABC42F785" ma:contentTypeVersion="13" ma:contentTypeDescription="Create a new document." ma:contentTypeScope="" ma:versionID="422eabb8fb5c3e69dc022a887e4aa315">
  <xsd:schema xmlns:xsd="http://www.w3.org/2001/XMLSchema" xmlns:xs="http://www.w3.org/2001/XMLSchema" xmlns:p="http://schemas.microsoft.com/office/2006/metadata/properties" xmlns:ns2="2320c818-2185-4f24-9c1a-37d47de37a66" xmlns:ns3="1910b440-087c-4c01-9ec7-f9e5075ff55f" targetNamespace="http://schemas.microsoft.com/office/2006/metadata/properties" ma:root="true" ma:fieldsID="a3439e725ae17ec02128056fdbc95611" ns2:_="" ns3:_="">
    <xsd:import namespace="2320c818-2185-4f24-9c1a-37d47de37a66"/>
    <xsd:import namespace="1910b440-087c-4c01-9ec7-f9e5075ff5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0c818-2185-4f24-9c1a-37d47de37a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0b440-087c-4c01-9ec7-f9e5075ff5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10b440-087c-4c01-9ec7-f9e5075ff55f">
      <UserInfo>
        <DisplayName>Benjamin Richards</DisplayName>
        <AccountId>154</AccountId>
        <AccountType/>
      </UserInfo>
      <UserInfo>
        <DisplayName>Clarissa Ching</DisplayName>
        <AccountId>241</AccountId>
        <AccountType/>
      </UserInfo>
      <UserInfo>
        <DisplayName>Ryuichiro Sugimoto</DisplayName>
        <AccountId>202</AccountId>
        <AccountType/>
      </UserInfo>
      <UserInfo>
        <DisplayName>Weiwei Pu</DisplayName>
        <AccountId>94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5014E82-FCAA-403C-A4D7-0F3402A02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20c818-2185-4f24-9c1a-37d47de37a66"/>
    <ds:schemaRef ds:uri="1910b440-087c-4c01-9ec7-f9e5075ff5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ECD9E7-1932-4433-9B6B-CBEC8EEFEA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0F5C8-2057-45E9-BA1C-9A2033B7F5B7}">
  <ds:schemaRefs>
    <ds:schemaRef ds:uri="http://schemas.microsoft.com/office/2006/metadata/properties"/>
    <ds:schemaRef ds:uri="http://schemas.microsoft.com/office/infopath/2007/PartnerControls"/>
    <ds:schemaRef ds:uri="1910b440-087c-4c01-9ec7-f9e5075ff5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24442</TotalTime>
  <Words>899</Words>
  <Application>Microsoft Macintosh PowerPoint</Application>
  <PresentationFormat>Custom</PresentationFormat>
  <Paragraphs>139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Adobe Clean</vt:lpstr>
      <vt:lpstr>Adobe Clean ExtraBold</vt:lpstr>
      <vt:lpstr>Adobe Clean Light</vt:lpstr>
      <vt:lpstr>Adobe Clean SemiLight</vt:lpstr>
      <vt:lpstr>Arial</vt:lpstr>
      <vt:lpstr>Calibri</vt:lpstr>
      <vt:lpstr>Courier</vt:lpstr>
      <vt:lpstr>Druk Wide Bold</vt:lpstr>
      <vt:lpstr>Wingdings</vt:lpstr>
      <vt:lpstr>Adobe Master 2020</vt:lpstr>
      <vt:lpstr>AdobeLife Social FY22</vt:lpstr>
      <vt:lpstr>PowerPoint Presentation</vt:lpstr>
      <vt:lpstr>The State Of Social</vt:lpstr>
      <vt:lpstr>PowerPoint Presentation</vt:lpstr>
      <vt:lpstr>PowerPoint Presentation</vt:lpstr>
      <vt:lpstr>PowerPoint Presentation</vt:lpstr>
      <vt:lpstr>Our momentum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Adobe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- Thomas Wirtz</dc:title>
  <dc:creator>Scott Benson</dc:creator>
  <cp:lastModifiedBy>Austin Tanner</cp:lastModifiedBy>
  <cp:revision>507</cp:revision>
  <dcterms:created xsi:type="dcterms:W3CDTF">2009-08-20T18:55:32Z</dcterms:created>
  <dcterms:modified xsi:type="dcterms:W3CDTF">2022-01-27T16:55:07Z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0x010100059C23855F04144BA50B202ABC42F785</vt:lpwstr>
  </property>
</Properties>
</file>